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charts/style1.xml" ContentType="application/vnd.ms-office.chart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72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73D8D"/>
    <a:srgbClr val="FFFBEE"/>
    <a:srgbClr val="4E61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642" y="-9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TT Norms Regular" panose="02000503030000020003" pitchFamily="2" charset="-52"/>
                <a:ea typeface="+mn-ea"/>
                <a:cs typeface="+mn-cs"/>
              </a:defRPr>
            </a:pPr>
            <a:r>
              <a:rPr lang="ru-RU" dirty="0">
                <a:latin typeface="+mn-lt"/>
              </a:rPr>
              <a:t>Целевая аудитория мобильного (количество, </a:t>
            </a:r>
            <a:r>
              <a:rPr lang="ru-RU" dirty="0" err="1">
                <a:latin typeface="+mn-lt"/>
              </a:rPr>
              <a:t>тыс.чел</a:t>
            </a:r>
            <a:r>
              <a:rPr lang="ru-RU" dirty="0">
                <a:latin typeface="+mn-lt"/>
              </a:rPr>
              <a:t>.)</a:t>
            </a:r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bar"/>
        <c:grouping val="stacked"/>
        <c:ser>
          <c:idx val="0"/>
          <c:order val="0"/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  <a:latin typeface="+mn-lt"/>
                      </a:rPr>
                      <a:t>в течение 1 года с момента внедрения</a:t>
                    </a:r>
                    <a:endParaRPr lang="ru-RU" dirty="0">
                      <a:latin typeface="+mn-lt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4E5D-4728-80A6-2871E3D27FD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  <a:latin typeface="+mn-lt"/>
                      </a:rPr>
                      <a:t>1,5 года с момента внедрения</a:t>
                    </a:r>
                    <a:endParaRPr lang="ru-RU" dirty="0">
                      <a:latin typeface="+mn-lt"/>
                    </a:endParaRP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E5D-4728-80A6-2871E3D27FD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900" b="0" i="0" u="none" strike="noStrike" baseline="0" dirty="0">
                        <a:effectLst/>
                        <a:latin typeface="+mn-lt"/>
                      </a:rPr>
                      <a:t>2 года с момента внедрения</a:t>
                    </a:r>
                    <a:endParaRPr lang="ru-RU" dirty="0">
                      <a:latin typeface="+mn-lt"/>
                    </a:endParaRPr>
                  </a:p>
                </c:rich>
              </c:tx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TT Norms Regular" panose="02000503030000020003" pitchFamily="2" charset="-52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Лист1!$A$1:$A$3</c:f>
              <c:strCache>
                <c:ptCount val="3"/>
                <c:pt idx="0">
                  <c:v>I этап</c:v>
                </c:pt>
                <c:pt idx="1">
                  <c:v>II этап</c:v>
                </c:pt>
                <c:pt idx="2">
                  <c:v>III этап</c:v>
                </c:pt>
              </c:strCache>
            </c:strRef>
          </c:cat>
          <c:val>
            <c:numRef>
              <c:f>Лист1!$B$1:$B$3</c:f>
              <c:numCache>
                <c:formatCode>General</c:formatCode>
                <c:ptCount val="3"/>
                <c:pt idx="0">
                  <c:v>100</c:v>
                </c:pt>
                <c:pt idx="1">
                  <c:v>200</c:v>
                </c:pt>
                <c:pt idx="2">
                  <c:v>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E5D-4728-80A6-2871E3D27FD0}"/>
            </c:ext>
          </c:extLst>
        </c:ser>
        <c:ser>
          <c:idx val="1"/>
          <c:order val="1"/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cat>
            <c:strRef>
              <c:f>Лист1!$A$1:$A$3</c:f>
              <c:strCache>
                <c:ptCount val="3"/>
                <c:pt idx="0">
                  <c:v>I этап</c:v>
                </c:pt>
                <c:pt idx="1">
                  <c:v>II этап</c:v>
                </c:pt>
                <c:pt idx="2">
                  <c:v>III этап</c:v>
                </c:pt>
              </c:strCache>
            </c:strRef>
          </c:cat>
          <c:val>
            <c:numRef>
              <c:f>Лист1!$C$1:$C$3</c:f>
              <c:numCache>
                <c:formatCode>General</c:formatCode>
                <c:ptCount val="3"/>
                <c:pt idx="0">
                  <c:v>1</c:v>
                </c:pt>
                <c:pt idx="1">
                  <c:v>1.5</c:v>
                </c:pt>
                <c:pt idx="2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E5D-4728-80A6-2871E3D27FD0}"/>
            </c:ext>
          </c:extLst>
        </c:ser>
        <c:dLbls/>
        <c:overlap val="100"/>
        <c:axId val="81343232"/>
        <c:axId val="81344768"/>
      </c:barChart>
      <c:catAx>
        <c:axId val="81343232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44768"/>
        <c:crosses val="autoZero"/>
        <c:auto val="1"/>
        <c:lblAlgn val="ctr"/>
        <c:lblOffset val="100"/>
      </c:catAx>
      <c:valAx>
        <c:axId val="8134476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13432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1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D8E9985-A9BB-40AC-9E2B-B986A9C04955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F9DE89F-7482-4EC6-AF7B-858E9BAEF741}">
      <dgm:prSet phldrT="[Текст]" custT="1"/>
      <dgm:spPr/>
      <dgm:t>
        <a:bodyPr/>
        <a:lstStyle/>
        <a:p>
          <a:pPr algn="just"/>
          <a:r>
            <a:rPr lang="ru-RU" sz="1600" dirty="0"/>
            <a:t>Быть в курсе событий: оперативные  новости о профсоюзной жизни столицы, спортивных мероприятиях, акциях, обучении. </a:t>
          </a:r>
        </a:p>
      </dgm:t>
    </dgm:pt>
    <dgm:pt modelId="{4C613870-C302-4B43-872F-3F3DE89A5C0B}" type="parTrans" cxnId="{FF771040-A8B0-4AFD-A24E-FBF5ADE8A079}">
      <dgm:prSet/>
      <dgm:spPr/>
      <dgm:t>
        <a:bodyPr/>
        <a:lstStyle/>
        <a:p>
          <a:endParaRPr lang="ru-RU"/>
        </a:p>
      </dgm:t>
    </dgm:pt>
    <dgm:pt modelId="{3CA64EA0-2BCD-4FDC-85C2-B5D88C968896}" type="sibTrans" cxnId="{FF771040-A8B0-4AFD-A24E-FBF5ADE8A079}">
      <dgm:prSet/>
      <dgm:spPr/>
      <dgm:t>
        <a:bodyPr/>
        <a:lstStyle/>
        <a:p>
          <a:endParaRPr lang="ru-RU"/>
        </a:p>
      </dgm:t>
    </dgm:pt>
    <dgm:pt modelId="{532B38BE-FB74-4E17-91B4-2B42A9BDDE43}">
      <dgm:prSet phldrT="[Текст]" custT="1"/>
      <dgm:spPr/>
      <dgm:t>
        <a:bodyPr/>
        <a:lstStyle/>
        <a:p>
          <a:pPr algn="just">
            <a:buFont typeface="Wingdings" panose="05000000000000000000" pitchFamily="2" charset="2"/>
            <a:buNone/>
          </a:pPr>
          <a:r>
            <a:rPr lang="ru-RU" sz="1600" dirty="0" smtClean="0"/>
            <a:t>Присоединиться </a:t>
          </a:r>
          <a:r>
            <a:rPr lang="ru-RU" sz="1600" dirty="0"/>
            <a:t>к Программе лояльности, пользоваться скидками, участвовать в акциях, получать </a:t>
          </a:r>
          <a:r>
            <a:rPr lang="ru-RU" sz="1600" dirty="0" smtClean="0"/>
            <a:t>подарки </a:t>
          </a:r>
          <a:r>
            <a:rPr lang="ru-RU" sz="1600" dirty="0"/>
            <a:t>от компаний-партнеров. </a:t>
          </a:r>
        </a:p>
      </dgm:t>
    </dgm:pt>
    <dgm:pt modelId="{25A3F5EA-EC96-4D30-A7A7-B6D37A5F1A0D}" type="parTrans" cxnId="{0FAF7888-E4B2-41D6-8A70-B57CCA827015}">
      <dgm:prSet/>
      <dgm:spPr/>
      <dgm:t>
        <a:bodyPr/>
        <a:lstStyle/>
        <a:p>
          <a:endParaRPr lang="ru-RU"/>
        </a:p>
      </dgm:t>
    </dgm:pt>
    <dgm:pt modelId="{CF1F692C-8A00-4684-8A32-9A86E6FBF11B}" type="sibTrans" cxnId="{0FAF7888-E4B2-41D6-8A70-B57CCA827015}">
      <dgm:prSet/>
      <dgm:spPr/>
      <dgm:t>
        <a:bodyPr/>
        <a:lstStyle/>
        <a:p>
          <a:endParaRPr lang="ru-RU"/>
        </a:p>
      </dgm:t>
    </dgm:pt>
    <dgm:pt modelId="{8770B4C7-FC45-4F06-AF9D-C729E8832A59}">
      <dgm:prSet custT="1"/>
      <dgm:spPr/>
      <dgm:t>
        <a:bodyPr/>
        <a:lstStyle/>
        <a:p>
          <a:pPr algn="just">
            <a:buFont typeface="Wingdings" panose="05000000000000000000" pitchFamily="2" charset="2"/>
            <a:buNone/>
          </a:pPr>
          <a:r>
            <a:rPr lang="ru-RU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Возможность задавать вопросы специалистам МФП и принимать участие в опросах, проводимых Федерации. </a:t>
          </a:r>
        </a:p>
      </dgm:t>
    </dgm:pt>
    <dgm:pt modelId="{E9695634-7F75-4526-A45E-840094C71720}" type="parTrans" cxnId="{C3494FFA-DBD5-4BF6-98F8-D72257B2DE81}">
      <dgm:prSet/>
      <dgm:spPr/>
      <dgm:t>
        <a:bodyPr/>
        <a:lstStyle/>
        <a:p>
          <a:endParaRPr lang="ru-RU"/>
        </a:p>
      </dgm:t>
    </dgm:pt>
    <dgm:pt modelId="{48A20571-EF44-4A33-8C7D-C19CE9BA04D4}" type="sibTrans" cxnId="{C3494FFA-DBD5-4BF6-98F8-D72257B2DE81}">
      <dgm:prSet/>
      <dgm:spPr/>
      <dgm:t>
        <a:bodyPr/>
        <a:lstStyle/>
        <a:p>
          <a:endParaRPr lang="ru-RU"/>
        </a:p>
      </dgm:t>
    </dgm:pt>
    <dgm:pt modelId="{9AE65392-14BA-4121-BC28-7D2CFAE90239}">
      <dgm:prSet custT="1"/>
      <dgm:spPr/>
      <dgm:t>
        <a:bodyPr/>
        <a:lstStyle/>
        <a:p>
          <a:pPr algn="just">
            <a:buFont typeface="Wingdings" panose="05000000000000000000" pitchFamily="2" charset="2"/>
            <a:buNone/>
          </a:pPr>
          <a:r>
            <a:rPr lang="ru-RU" sz="1600" dirty="0"/>
            <a:t>Навигация – по </a:t>
          </a:r>
          <a:r>
            <a:rPr lang="ru-RU" sz="1600" dirty="0" err="1"/>
            <a:t>геолокации</a:t>
          </a:r>
          <a:r>
            <a:rPr lang="ru-RU" sz="1600" dirty="0"/>
            <a:t> пользователя и тематическим разделам (развлечения, отдых, фитнес, здоровье, культура, кафе, товары и др.)</a:t>
          </a:r>
        </a:p>
      </dgm:t>
    </dgm:pt>
    <dgm:pt modelId="{D4107906-B513-4C6D-8E27-FF0915ADFED7}" type="parTrans" cxnId="{A50889DF-5643-4DE3-AB30-502444C22DB2}">
      <dgm:prSet/>
      <dgm:spPr/>
      <dgm:t>
        <a:bodyPr/>
        <a:lstStyle/>
        <a:p>
          <a:endParaRPr lang="ru-RU"/>
        </a:p>
      </dgm:t>
    </dgm:pt>
    <dgm:pt modelId="{6A81FB47-3813-4BB4-BB19-19F66D677CF9}" type="sibTrans" cxnId="{A50889DF-5643-4DE3-AB30-502444C22DB2}">
      <dgm:prSet/>
      <dgm:spPr/>
      <dgm:t>
        <a:bodyPr/>
        <a:lstStyle/>
        <a:p>
          <a:endParaRPr lang="ru-RU"/>
        </a:p>
      </dgm:t>
    </dgm:pt>
    <dgm:pt modelId="{A22FF781-9A09-451C-BB06-AFDEDBA8874A}" type="pres">
      <dgm:prSet presAssocID="{0D8E9985-A9BB-40AC-9E2B-B986A9C0495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0ED3694-52B6-4A7C-BE15-CBE0242454DF}" type="pres">
      <dgm:prSet presAssocID="{0D8E9985-A9BB-40AC-9E2B-B986A9C04955}" presName="dummyMaxCanvas" presStyleCnt="0">
        <dgm:presLayoutVars/>
      </dgm:prSet>
      <dgm:spPr/>
    </dgm:pt>
    <dgm:pt modelId="{3C48A201-25F4-4DE6-B2C9-571B0BB63488}" type="pres">
      <dgm:prSet presAssocID="{0D8E9985-A9BB-40AC-9E2B-B986A9C04955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27B48C-228E-45B5-AAD3-B0C4560EF1AE}" type="pres">
      <dgm:prSet presAssocID="{0D8E9985-A9BB-40AC-9E2B-B986A9C04955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F72DBC-E6C0-47AD-A18D-00957A78C3CA}" type="pres">
      <dgm:prSet presAssocID="{0D8E9985-A9BB-40AC-9E2B-B986A9C04955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559222-5598-48D7-86C8-DB82B17D66C0}" type="pres">
      <dgm:prSet presAssocID="{0D8E9985-A9BB-40AC-9E2B-B986A9C04955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E13CF-07EE-4E48-9A0E-8ADBE8F4FA9E}" type="pres">
      <dgm:prSet presAssocID="{0D8E9985-A9BB-40AC-9E2B-B986A9C04955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A6EA11-9858-402D-BBE1-A5AFBAA6BD57}" type="pres">
      <dgm:prSet presAssocID="{0D8E9985-A9BB-40AC-9E2B-B986A9C04955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E4B978-45F6-4FAE-B645-FEDED9B1E7DB}" type="pres">
      <dgm:prSet presAssocID="{0D8E9985-A9BB-40AC-9E2B-B986A9C04955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48ABF1-6EBB-4500-9AE9-002A6CE59E11}" type="pres">
      <dgm:prSet presAssocID="{0D8E9985-A9BB-40AC-9E2B-B986A9C04955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4326FB-E2DB-4F70-9167-B4348AFC5F40}" type="pres">
      <dgm:prSet presAssocID="{0D8E9985-A9BB-40AC-9E2B-B986A9C04955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050AC7-759B-446F-9C64-C6EB4D10ECA4}" type="pres">
      <dgm:prSet presAssocID="{0D8E9985-A9BB-40AC-9E2B-B986A9C04955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1ADA25-20E4-4BAA-93DE-1F0FBF2088F5}" type="pres">
      <dgm:prSet presAssocID="{0D8E9985-A9BB-40AC-9E2B-B986A9C04955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F47788-7683-40C2-8399-A01F0CD2A764}" type="presOf" srcId="{532B38BE-FB74-4E17-91B4-2B42A9BDDE43}" destId="{8F4326FB-E2DB-4F70-9167-B4348AFC5F40}" srcOrd="1" destOrd="0" presId="urn:microsoft.com/office/officeart/2005/8/layout/vProcess5"/>
    <dgm:cxn modelId="{FF771040-A8B0-4AFD-A24E-FBF5ADE8A079}" srcId="{0D8E9985-A9BB-40AC-9E2B-B986A9C04955}" destId="{5F9DE89F-7482-4EC6-AF7B-858E9BAEF741}" srcOrd="0" destOrd="0" parTransId="{4C613870-C302-4B43-872F-3F3DE89A5C0B}" sibTransId="{3CA64EA0-2BCD-4FDC-85C2-B5D88C968896}"/>
    <dgm:cxn modelId="{40636FC2-D2FF-4073-B8C2-6AAA8029FA41}" type="presOf" srcId="{532B38BE-FB74-4E17-91B4-2B42A9BDDE43}" destId="{ED27B48C-228E-45B5-AAD3-B0C4560EF1AE}" srcOrd="0" destOrd="0" presId="urn:microsoft.com/office/officeart/2005/8/layout/vProcess5"/>
    <dgm:cxn modelId="{4730857C-28D0-408D-859A-C2D0F95FC5B4}" type="presOf" srcId="{3CA64EA0-2BCD-4FDC-85C2-B5D88C968896}" destId="{6A3E13CF-07EE-4E48-9A0E-8ADBE8F4FA9E}" srcOrd="0" destOrd="0" presId="urn:microsoft.com/office/officeart/2005/8/layout/vProcess5"/>
    <dgm:cxn modelId="{0FAF7888-E4B2-41D6-8A70-B57CCA827015}" srcId="{0D8E9985-A9BB-40AC-9E2B-B986A9C04955}" destId="{532B38BE-FB74-4E17-91B4-2B42A9BDDE43}" srcOrd="1" destOrd="0" parTransId="{25A3F5EA-EC96-4D30-A7A7-B6D37A5F1A0D}" sibTransId="{CF1F692C-8A00-4684-8A32-9A86E6FBF11B}"/>
    <dgm:cxn modelId="{5A23B5E8-0F1B-4323-B305-8C266340C081}" type="presOf" srcId="{5F9DE89F-7482-4EC6-AF7B-858E9BAEF741}" destId="{3C48A201-25F4-4DE6-B2C9-571B0BB63488}" srcOrd="0" destOrd="0" presId="urn:microsoft.com/office/officeart/2005/8/layout/vProcess5"/>
    <dgm:cxn modelId="{7B4A8D66-9DE0-4F44-930C-839738807F95}" type="presOf" srcId="{9AE65392-14BA-4121-BC28-7D2CFAE90239}" destId="{EE050AC7-759B-446F-9C64-C6EB4D10ECA4}" srcOrd="1" destOrd="0" presId="urn:microsoft.com/office/officeart/2005/8/layout/vProcess5"/>
    <dgm:cxn modelId="{8D365C35-625B-4BB8-807C-70C555ED5EDF}" type="presOf" srcId="{0D8E9985-A9BB-40AC-9E2B-B986A9C04955}" destId="{A22FF781-9A09-451C-BB06-AFDEDBA8874A}" srcOrd="0" destOrd="0" presId="urn:microsoft.com/office/officeart/2005/8/layout/vProcess5"/>
    <dgm:cxn modelId="{C3494FFA-DBD5-4BF6-98F8-D72257B2DE81}" srcId="{0D8E9985-A9BB-40AC-9E2B-B986A9C04955}" destId="{8770B4C7-FC45-4F06-AF9D-C729E8832A59}" srcOrd="3" destOrd="0" parTransId="{E9695634-7F75-4526-A45E-840094C71720}" sibTransId="{48A20571-EF44-4A33-8C7D-C19CE9BA04D4}"/>
    <dgm:cxn modelId="{A5D873D9-8589-489D-9E48-026468E7E4C6}" type="presOf" srcId="{6A81FB47-3813-4BB4-BB19-19F66D677CF9}" destId="{3FE4B978-45F6-4FAE-B645-FEDED9B1E7DB}" srcOrd="0" destOrd="0" presId="urn:microsoft.com/office/officeart/2005/8/layout/vProcess5"/>
    <dgm:cxn modelId="{9D8EAD20-807B-44C2-8622-9C2237FD959B}" type="presOf" srcId="{8770B4C7-FC45-4F06-AF9D-C729E8832A59}" destId="{E31ADA25-20E4-4BAA-93DE-1F0FBF2088F5}" srcOrd="1" destOrd="0" presId="urn:microsoft.com/office/officeart/2005/8/layout/vProcess5"/>
    <dgm:cxn modelId="{51EEDCC9-633B-4349-A6C0-5083D91554DC}" type="presOf" srcId="{9AE65392-14BA-4121-BC28-7D2CFAE90239}" destId="{3CF72DBC-E6C0-47AD-A18D-00957A78C3CA}" srcOrd="0" destOrd="0" presId="urn:microsoft.com/office/officeart/2005/8/layout/vProcess5"/>
    <dgm:cxn modelId="{3FB836AC-51DA-4C17-AD2D-10C2B85291E8}" type="presOf" srcId="{CF1F692C-8A00-4684-8A32-9A86E6FBF11B}" destId="{73A6EA11-9858-402D-BBE1-A5AFBAA6BD57}" srcOrd="0" destOrd="0" presId="urn:microsoft.com/office/officeart/2005/8/layout/vProcess5"/>
    <dgm:cxn modelId="{A50889DF-5643-4DE3-AB30-502444C22DB2}" srcId="{0D8E9985-A9BB-40AC-9E2B-B986A9C04955}" destId="{9AE65392-14BA-4121-BC28-7D2CFAE90239}" srcOrd="2" destOrd="0" parTransId="{D4107906-B513-4C6D-8E27-FF0915ADFED7}" sibTransId="{6A81FB47-3813-4BB4-BB19-19F66D677CF9}"/>
    <dgm:cxn modelId="{07BAB866-CF17-418A-89C2-4B468857C751}" type="presOf" srcId="{5F9DE89F-7482-4EC6-AF7B-858E9BAEF741}" destId="{AD48ABF1-6EBB-4500-9AE9-002A6CE59E11}" srcOrd="1" destOrd="0" presId="urn:microsoft.com/office/officeart/2005/8/layout/vProcess5"/>
    <dgm:cxn modelId="{9DFFD6B8-88AB-4829-A2C5-1ED36BCF51B9}" type="presOf" srcId="{8770B4C7-FC45-4F06-AF9D-C729E8832A59}" destId="{62559222-5598-48D7-86C8-DB82B17D66C0}" srcOrd="0" destOrd="0" presId="urn:microsoft.com/office/officeart/2005/8/layout/vProcess5"/>
    <dgm:cxn modelId="{8ECDBFBF-7992-46E5-A50D-34EFA936F0B5}" type="presParOf" srcId="{A22FF781-9A09-451C-BB06-AFDEDBA8874A}" destId="{40ED3694-52B6-4A7C-BE15-CBE0242454DF}" srcOrd="0" destOrd="0" presId="urn:microsoft.com/office/officeart/2005/8/layout/vProcess5"/>
    <dgm:cxn modelId="{A48A8440-6E3E-4F98-9495-20D731B11ED0}" type="presParOf" srcId="{A22FF781-9A09-451C-BB06-AFDEDBA8874A}" destId="{3C48A201-25F4-4DE6-B2C9-571B0BB63488}" srcOrd="1" destOrd="0" presId="urn:microsoft.com/office/officeart/2005/8/layout/vProcess5"/>
    <dgm:cxn modelId="{1DCF7190-50EF-4A4A-B3CA-F3D5FAC14F17}" type="presParOf" srcId="{A22FF781-9A09-451C-BB06-AFDEDBA8874A}" destId="{ED27B48C-228E-45B5-AAD3-B0C4560EF1AE}" srcOrd="2" destOrd="0" presId="urn:microsoft.com/office/officeart/2005/8/layout/vProcess5"/>
    <dgm:cxn modelId="{B06C7C19-52B6-41CD-B317-0B52AACC4803}" type="presParOf" srcId="{A22FF781-9A09-451C-BB06-AFDEDBA8874A}" destId="{3CF72DBC-E6C0-47AD-A18D-00957A78C3CA}" srcOrd="3" destOrd="0" presId="urn:microsoft.com/office/officeart/2005/8/layout/vProcess5"/>
    <dgm:cxn modelId="{F8572069-288C-4E70-97E6-25128C355627}" type="presParOf" srcId="{A22FF781-9A09-451C-BB06-AFDEDBA8874A}" destId="{62559222-5598-48D7-86C8-DB82B17D66C0}" srcOrd="4" destOrd="0" presId="urn:microsoft.com/office/officeart/2005/8/layout/vProcess5"/>
    <dgm:cxn modelId="{01B5145D-D025-411D-A347-B27BF163EEA9}" type="presParOf" srcId="{A22FF781-9A09-451C-BB06-AFDEDBA8874A}" destId="{6A3E13CF-07EE-4E48-9A0E-8ADBE8F4FA9E}" srcOrd="5" destOrd="0" presId="urn:microsoft.com/office/officeart/2005/8/layout/vProcess5"/>
    <dgm:cxn modelId="{40A3A4DF-2406-4F38-9F06-48D70793D0B2}" type="presParOf" srcId="{A22FF781-9A09-451C-BB06-AFDEDBA8874A}" destId="{73A6EA11-9858-402D-BBE1-A5AFBAA6BD57}" srcOrd="6" destOrd="0" presId="urn:microsoft.com/office/officeart/2005/8/layout/vProcess5"/>
    <dgm:cxn modelId="{91C1BB5A-6AE2-4BF4-814E-66E580F5E54A}" type="presParOf" srcId="{A22FF781-9A09-451C-BB06-AFDEDBA8874A}" destId="{3FE4B978-45F6-4FAE-B645-FEDED9B1E7DB}" srcOrd="7" destOrd="0" presId="urn:microsoft.com/office/officeart/2005/8/layout/vProcess5"/>
    <dgm:cxn modelId="{05C4DF34-5060-4F25-BB2A-088EE03EC1EB}" type="presParOf" srcId="{A22FF781-9A09-451C-BB06-AFDEDBA8874A}" destId="{AD48ABF1-6EBB-4500-9AE9-002A6CE59E11}" srcOrd="8" destOrd="0" presId="urn:microsoft.com/office/officeart/2005/8/layout/vProcess5"/>
    <dgm:cxn modelId="{A8A5CB53-1015-4C75-8EE5-AD4CB5F13E17}" type="presParOf" srcId="{A22FF781-9A09-451C-BB06-AFDEDBA8874A}" destId="{8F4326FB-E2DB-4F70-9167-B4348AFC5F40}" srcOrd="9" destOrd="0" presId="urn:microsoft.com/office/officeart/2005/8/layout/vProcess5"/>
    <dgm:cxn modelId="{BD23E135-0D11-4C52-88DE-C9BE119F35C9}" type="presParOf" srcId="{A22FF781-9A09-451C-BB06-AFDEDBA8874A}" destId="{EE050AC7-759B-446F-9C64-C6EB4D10ECA4}" srcOrd="10" destOrd="0" presId="urn:microsoft.com/office/officeart/2005/8/layout/vProcess5"/>
    <dgm:cxn modelId="{97E2B7F7-964C-4A1A-9C29-CFBCAFFAB3FF}" type="presParOf" srcId="{A22FF781-9A09-451C-BB06-AFDEDBA8874A}" destId="{E31ADA25-20E4-4BAA-93DE-1F0FBF2088F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C48A201-25F4-4DE6-B2C9-571B0BB63488}">
      <dsp:nvSpPr>
        <dsp:cNvPr id="0" name=""/>
        <dsp:cNvSpPr/>
      </dsp:nvSpPr>
      <dsp:spPr>
        <a:xfrm>
          <a:off x="0" y="0"/>
          <a:ext cx="5816319" cy="752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Быть в курсе событий: оперативные  новости о профсоюзной жизни столицы, спортивных мероприятиях, акциях, обучении. </a:t>
          </a:r>
        </a:p>
      </dsp:txBody>
      <dsp:txXfrm>
        <a:off x="0" y="0"/>
        <a:ext cx="4984871" cy="752441"/>
      </dsp:txXfrm>
    </dsp:sp>
    <dsp:sp modelId="{ED27B48C-228E-45B5-AAD3-B0C4560EF1AE}">
      <dsp:nvSpPr>
        <dsp:cNvPr id="0" name=""/>
        <dsp:cNvSpPr/>
      </dsp:nvSpPr>
      <dsp:spPr>
        <a:xfrm>
          <a:off x="487116" y="889248"/>
          <a:ext cx="5816319" cy="752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600" kern="1200" dirty="0" smtClean="0"/>
            <a:t>Присоединиться </a:t>
          </a:r>
          <a:r>
            <a:rPr lang="ru-RU" sz="1600" kern="1200" dirty="0"/>
            <a:t>к Программе лояльности, пользоваться скидками, участвовать в акциях, получать </a:t>
          </a:r>
          <a:r>
            <a:rPr lang="ru-RU" sz="1600" kern="1200" dirty="0" smtClean="0"/>
            <a:t>подарки </a:t>
          </a:r>
          <a:r>
            <a:rPr lang="ru-RU" sz="1600" kern="1200" dirty="0"/>
            <a:t>от компаний-партнеров. </a:t>
          </a:r>
        </a:p>
      </dsp:txBody>
      <dsp:txXfrm>
        <a:off x="487116" y="889248"/>
        <a:ext cx="4840115" cy="752441"/>
      </dsp:txXfrm>
    </dsp:sp>
    <dsp:sp modelId="{3CF72DBC-E6C0-47AD-A18D-00957A78C3CA}">
      <dsp:nvSpPr>
        <dsp:cNvPr id="0" name=""/>
        <dsp:cNvSpPr/>
      </dsp:nvSpPr>
      <dsp:spPr>
        <a:xfrm>
          <a:off x="966963" y="1778497"/>
          <a:ext cx="5816319" cy="752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600" kern="1200" dirty="0"/>
            <a:t>Навигация – по </a:t>
          </a:r>
          <a:r>
            <a:rPr lang="ru-RU" sz="1600" kern="1200" dirty="0" err="1"/>
            <a:t>геолокации</a:t>
          </a:r>
          <a:r>
            <a:rPr lang="ru-RU" sz="1600" kern="1200" dirty="0"/>
            <a:t> пользователя и тематическим разделам (развлечения, отдых, фитнес, здоровье, культура, кафе, товары и др.)</a:t>
          </a:r>
        </a:p>
      </dsp:txBody>
      <dsp:txXfrm>
        <a:off x="966963" y="1778497"/>
        <a:ext cx="4847385" cy="752441"/>
      </dsp:txXfrm>
    </dsp:sp>
    <dsp:sp modelId="{62559222-5598-48D7-86C8-DB82B17D66C0}">
      <dsp:nvSpPr>
        <dsp:cNvPr id="0" name=""/>
        <dsp:cNvSpPr/>
      </dsp:nvSpPr>
      <dsp:spPr>
        <a:xfrm>
          <a:off x="1454079" y="2667746"/>
          <a:ext cx="5816319" cy="75244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ru-RU" sz="1600" kern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Возможность задавать вопросы специалистам МФП и принимать участие в опросах, проводимых Федерации. </a:t>
          </a:r>
        </a:p>
      </dsp:txBody>
      <dsp:txXfrm>
        <a:off x="1454079" y="2667746"/>
        <a:ext cx="4840115" cy="752441"/>
      </dsp:txXfrm>
    </dsp:sp>
    <dsp:sp modelId="{6A3E13CF-07EE-4E48-9A0E-8ADBE8F4FA9E}">
      <dsp:nvSpPr>
        <dsp:cNvPr id="0" name=""/>
        <dsp:cNvSpPr/>
      </dsp:nvSpPr>
      <dsp:spPr>
        <a:xfrm>
          <a:off x="5327232" y="576301"/>
          <a:ext cx="489086" cy="4890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327232" y="576301"/>
        <a:ext cx="489086" cy="489086"/>
      </dsp:txXfrm>
    </dsp:sp>
    <dsp:sp modelId="{73A6EA11-9858-402D-BBE1-A5AFBAA6BD57}">
      <dsp:nvSpPr>
        <dsp:cNvPr id="0" name=""/>
        <dsp:cNvSpPr/>
      </dsp:nvSpPr>
      <dsp:spPr>
        <a:xfrm>
          <a:off x="5814349" y="1465550"/>
          <a:ext cx="489086" cy="4890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5814349" y="1465550"/>
        <a:ext cx="489086" cy="489086"/>
      </dsp:txXfrm>
    </dsp:sp>
    <dsp:sp modelId="{3FE4B978-45F6-4FAE-B645-FEDED9B1E7DB}">
      <dsp:nvSpPr>
        <dsp:cNvPr id="0" name=""/>
        <dsp:cNvSpPr/>
      </dsp:nvSpPr>
      <dsp:spPr>
        <a:xfrm>
          <a:off x="6294195" y="2354799"/>
          <a:ext cx="489086" cy="489086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kern="1200"/>
        </a:p>
      </dsp:txBody>
      <dsp:txXfrm>
        <a:off x="6294195" y="2354799"/>
        <a:ext cx="489086" cy="489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149337-BA03-4441-9CA0-AD3E038FF8A7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8CF86-754C-4AF1-A172-2146B2D167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2610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843806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e24ae39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e24ae39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33586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e24ae39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e24ae39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043396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e24ae39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e24ae39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3287938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e24ae39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e24ae39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2773965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e24ae39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e24ae39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3991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9e24ae3938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9e24ae3938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xmlns="" val="1808809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5142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7697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1921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2813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2238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488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8815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97886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12781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2919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584487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ru" smtClean="0"/>
              <a:pPr/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xmlns="" val="2096675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FA4E44-B68C-4031-94A5-E86851C1683C}" type="datetimeFigureOut">
              <a:rPr lang="ru-RU" smtClean="0"/>
              <a:pPr/>
              <a:t>15.03.2021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C62DF-0755-4FBB-AB60-63680626FA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03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microsoft.com/office/2007/relationships/diagramDrawing" Target="../diagrams/drawing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23359" y="0"/>
            <a:ext cx="4840941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4840941" cy="6858000"/>
          </a:xfrm>
          <a:prstGeom prst="rect">
            <a:avLst/>
          </a:prstGeom>
        </p:spPr>
      </p:pic>
      <p:pic>
        <p:nvPicPr>
          <p:cNvPr id="12" name="Google Shape;83;p15"/>
          <p:cNvPicPr preferRelativeResize="0"/>
          <p:nvPr/>
        </p:nvPicPr>
        <p:blipFill rotWithShape="1">
          <a:blip r:embed="rId4" cstate="print">
            <a:alphaModFix/>
          </a:blip>
          <a:srcRect l="23523" r="22239"/>
          <a:stretch/>
        </p:blipFill>
        <p:spPr>
          <a:xfrm>
            <a:off x="7479664" y="-8742"/>
            <a:ext cx="587983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/>
          <p:nvPr/>
        </p:nvSpPr>
        <p:spPr>
          <a:xfrm rot="10800000">
            <a:off x="7521985" y="2983467"/>
            <a:ext cx="8430000" cy="472400"/>
          </a:xfrm>
          <a:prstGeom prst="rtTriangle">
            <a:avLst/>
          </a:prstGeom>
          <a:solidFill>
            <a:srgbClr val="161E43">
              <a:alpha val="25098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59" name="Google Shape;59;p13"/>
          <p:cNvSpPr/>
          <p:nvPr/>
        </p:nvSpPr>
        <p:spPr>
          <a:xfrm>
            <a:off x="6821604" y="1108333"/>
            <a:ext cx="9984400" cy="1888000"/>
          </a:xfrm>
          <a:prstGeom prst="parallelogram">
            <a:avLst>
              <a:gd name="adj" fmla="val 0"/>
            </a:avLst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" sz="2400"/>
              <a:t> </a:t>
            </a:r>
            <a:endParaRPr sz="2400"/>
          </a:p>
        </p:txBody>
      </p:sp>
      <p:pic>
        <p:nvPicPr>
          <p:cNvPr id="60" name="Google Shape;60;p13"/>
          <p:cNvPicPr preferRelativeResize="0"/>
          <p:nvPr/>
        </p:nvPicPr>
        <p:blipFill>
          <a:blip r:embed="rId5" cstate="print">
            <a:alphaModFix/>
          </a:blip>
          <a:stretch>
            <a:fillRect/>
          </a:stretch>
        </p:blipFill>
        <p:spPr>
          <a:xfrm>
            <a:off x="8467177" y="1432506"/>
            <a:ext cx="3212268" cy="83713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3"/>
          <p:cNvSpPr txBox="1"/>
          <p:nvPr/>
        </p:nvSpPr>
        <p:spPr>
          <a:xfrm>
            <a:off x="488992" y="1287208"/>
            <a:ext cx="6260851" cy="1187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ru-RU" sz="3200" dirty="0">
                <a:solidFill>
                  <a:schemeClr val="bg1"/>
                </a:solidFill>
              </a:rPr>
              <a:t>Мобильное приложение МФП</a:t>
            </a:r>
            <a:endParaRPr lang="en-US" sz="3200" dirty="0">
              <a:solidFill>
                <a:schemeClr val="bg1"/>
              </a:solidFill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</a:rPr>
              <a:t>«Мой профсоюз» 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Прямоугольный треугольник 2"/>
          <p:cNvSpPr/>
          <p:nvPr/>
        </p:nvSpPr>
        <p:spPr>
          <a:xfrm rot="10800000">
            <a:off x="6781303" y="2989898"/>
            <a:ext cx="710731" cy="459535"/>
          </a:xfrm>
          <a:prstGeom prst="rtTriangle">
            <a:avLst/>
          </a:prstGeom>
          <a:solidFill>
            <a:srgbClr val="132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Шестиугольник 4"/>
          <p:cNvSpPr/>
          <p:nvPr/>
        </p:nvSpPr>
        <p:spPr>
          <a:xfrm rot="2962784">
            <a:off x="6912217" y="4154955"/>
            <a:ext cx="2656903" cy="2244149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6" name="Шестиугольник 15"/>
          <p:cNvSpPr/>
          <p:nvPr/>
        </p:nvSpPr>
        <p:spPr>
          <a:xfrm rot="4188319">
            <a:off x="6706466" y="395273"/>
            <a:ext cx="1148955" cy="990477"/>
          </a:xfrm>
          <a:prstGeom prst="hexagon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7" name="Шестиугольник 16"/>
          <p:cNvSpPr/>
          <p:nvPr/>
        </p:nvSpPr>
        <p:spPr>
          <a:xfrm rot="9771268">
            <a:off x="6387457" y="2814281"/>
            <a:ext cx="1170307" cy="1024813"/>
          </a:xfrm>
          <a:prstGeom prst="hexagon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" name="Прямоугольник 3"/>
          <p:cNvSpPr/>
          <p:nvPr/>
        </p:nvSpPr>
        <p:spPr>
          <a:xfrm>
            <a:off x="547050" y="4975466"/>
            <a:ext cx="6096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Докладчик: Руководитель Департамента информационных программ и технологий  МФП Е.В. Калинина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36919" y="5882211"/>
            <a:ext cx="176373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Москва, 2020</a:t>
            </a:r>
          </a:p>
        </p:txBody>
      </p:sp>
      <p:sp>
        <p:nvSpPr>
          <p:cNvPr id="18" name="Google Shape;92;p15"/>
          <p:cNvSpPr/>
          <p:nvPr/>
        </p:nvSpPr>
        <p:spPr>
          <a:xfrm flipV="1">
            <a:off x="636368" y="2513920"/>
            <a:ext cx="5459632" cy="4571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61;p13"/>
          <p:cNvSpPr txBox="1"/>
          <p:nvPr/>
        </p:nvSpPr>
        <p:spPr>
          <a:xfrm>
            <a:off x="572593" y="2646327"/>
            <a:ext cx="5659859" cy="755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дополнительный инструмент мотивации осознанного профсоюзного членства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109071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85120" y="0"/>
            <a:ext cx="12762240" cy="65151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14801" y="580084"/>
            <a:ext cx="49267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Мобильное приложение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МФП 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«Мой профсоюз»</a:t>
            </a:r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783770" y="3102407"/>
            <a:ext cx="44268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 объединяет профсоюз!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Roboto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2327" y="1562062"/>
            <a:ext cx="36813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</a:rPr>
              <a:t>Какие платформы?</a:t>
            </a:r>
            <a:r>
              <a:rPr lang="ru-RU" sz="2000" dirty="0">
                <a:solidFill>
                  <a:schemeClr val="bg1"/>
                </a:solidFill>
              </a:rPr>
              <a:t> </a:t>
            </a:r>
            <a:r>
              <a:rPr lang="en-US" sz="2000" dirty="0">
                <a:solidFill>
                  <a:schemeClr val="bg1"/>
                </a:solidFill>
              </a:rPr>
              <a:t>Android</a:t>
            </a:r>
            <a:r>
              <a:rPr lang="ru-RU" sz="2000" dirty="0">
                <a:solidFill>
                  <a:schemeClr val="bg1"/>
                </a:solidFill>
              </a:rPr>
              <a:t>/</a:t>
            </a:r>
            <a:r>
              <a:rPr lang="en-US" sz="2000" dirty="0">
                <a:solidFill>
                  <a:schemeClr val="bg1"/>
                </a:solidFill>
              </a:rPr>
              <a:t>IOS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21939" y="2090668"/>
            <a:ext cx="803393" cy="8033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18002" y="2085101"/>
            <a:ext cx="863599" cy="863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916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9018" y="0"/>
            <a:ext cx="2926354" cy="6858000"/>
          </a:xfrm>
          <a:prstGeom prst="rect">
            <a:avLst/>
          </a:prstGeom>
        </p:spPr>
      </p:pic>
      <p:sp>
        <p:nvSpPr>
          <p:cNvPr id="5" name="Google Shape;74;p14"/>
          <p:cNvSpPr/>
          <p:nvPr/>
        </p:nvSpPr>
        <p:spPr>
          <a:xfrm>
            <a:off x="4447031" y="1805981"/>
            <a:ext cx="2525189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" name="Прямоугольник 5"/>
          <p:cNvSpPr/>
          <p:nvPr/>
        </p:nvSpPr>
        <p:spPr>
          <a:xfrm>
            <a:off x="4308612" y="725915"/>
            <a:ext cx="6260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</a:t>
            </a:r>
            <a:endParaRPr lang="en-US" sz="2800" dirty="0"/>
          </a:p>
          <a:p>
            <a:pPr algn="ctr"/>
            <a:r>
              <a:rPr lang="ru-RU" sz="2800" dirty="0"/>
              <a:t>«Мой профсоюз»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540" y="2088823"/>
            <a:ext cx="2920557" cy="29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216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66846" y="-1754"/>
            <a:ext cx="10464553" cy="6976369"/>
          </a:xfrm>
          <a:prstGeom prst="rect">
            <a:avLst/>
          </a:prstGeom>
        </p:spPr>
      </p:pic>
      <p:sp>
        <p:nvSpPr>
          <p:cNvPr id="67" name="Google Shape;67;p14"/>
          <p:cNvSpPr/>
          <p:nvPr/>
        </p:nvSpPr>
        <p:spPr>
          <a:xfrm rot="14523711">
            <a:off x="2245871" y="-342919"/>
            <a:ext cx="12103037" cy="7702379"/>
          </a:xfrm>
          <a:prstGeom prst="parallelogram">
            <a:avLst>
              <a:gd name="adj" fmla="val 529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54733" tIns="154733" rIns="154733" bIns="154733" anchor="ctr" anchorCtr="0">
            <a:noAutofit/>
          </a:bodyPr>
          <a:lstStyle/>
          <a:p>
            <a:endParaRPr sz="2400" dirty="0"/>
          </a:p>
        </p:txBody>
      </p:sp>
      <p:sp>
        <p:nvSpPr>
          <p:cNvPr id="70" name="Google Shape;70;p14"/>
          <p:cNvSpPr/>
          <p:nvPr/>
        </p:nvSpPr>
        <p:spPr>
          <a:xfrm rot="10800000" flipH="1">
            <a:off x="-1334668" y="2083475"/>
            <a:ext cx="4842400" cy="213200"/>
          </a:xfrm>
          <a:prstGeom prst="rtTriangle">
            <a:avLst/>
          </a:prstGeom>
          <a:solidFill>
            <a:srgbClr val="161E43">
              <a:alpha val="6312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1" name="Google Shape;71;p14"/>
          <p:cNvSpPr/>
          <p:nvPr/>
        </p:nvSpPr>
        <p:spPr>
          <a:xfrm flipH="1">
            <a:off x="-2209751" y="1230232"/>
            <a:ext cx="5735200" cy="853200"/>
          </a:xfrm>
          <a:prstGeom prst="parallelogram">
            <a:avLst>
              <a:gd name="adj" fmla="val 54102"/>
            </a:avLst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" sz="2400"/>
              <a:t> </a:t>
            </a:r>
            <a:endParaRPr sz="240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835715" y="1443433"/>
            <a:ext cx="1451471" cy="37826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69;p14"/>
          <p:cNvSpPr/>
          <p:nvPr/>
        </p:nvSpPr>
        <p:spPr>
          <a:xfrm rot="17973520">
            <a:off x="3125123" y="2006459"/>
            <a:ext cx="354296" cy="306269"/>
          </a:xfrm>
          <a:prstGeom prst="triangle">
            <a:avLst>
              <a:gd name="adj" fmla="val 50000"/>
            </a:avLst>
          </a:prstGeom>
          <a:solidFill>
            <a:srgbClr val="1323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5" name="Google Shape;96;p15"/>
          <p:cNvSpPr/>
          <p:nvPr/>
        </p:nvSpPr>
        <p:spPr>
          <a:xfrm>
            <a:off x="5422404" y="3589628"/>
            <a:ext cx="408649" cy="408649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7" name="Google Shape;96;p15"/>
          <p:cNvSpPr/>
          <p:nvPr/>
        </p:nvSpPr>
        <p:spPr>
          <a:xfrm>
            <a:off x="6239040" y="4905856"/>
            <a:ext cx="408649" cy="408649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" name="Google Shape;75;p14"/>
          <p:cNvSpPr txBox="1"/>
          <p:nvPr/>
        </p:nvSpPr>
        <p:spPr>
          <a:xfrm>
            <a:off x="4775200" y="2446708"/>
            <a:ext cx="4255584" cy="577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ru-RU" sz="1600" b="1" dirty="0">
                <a:latin typeface="TT Norms Light" panose="02000503020000020003" pitchFamily="50" charset="-52"/>
              </a:rPr>
              <a:t>Канал информирования</a:t>
            </a:r>
            <a:r>
              <a:rPr lang="ru-RU" sz="1600" dirty="0">
                <a:latin typeface="TT Norms Light" panose="02000503020000020003" pitchFamily="50" charset="-52"/>
              </a:rPr>
              <a:t> </a:t>
            </a:r>
            <a:endParaRPr lang="ru-RU" sz="1600" b="1" dirty="0">
              <a:latin typeface="TT Norms Light" panose="02000503020000020003" pitchFamily="50" charset="-52"/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4231772" y="2565241"/>
            <a:ext cx="489021" cy="489021"/>
          </a:xfrm>
          <a:prstGeom prst="ellipse">
            <a:avLst/>
          </a:prstGeom>
          <a:solidFill>
            <a:srgbClr val="132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Google Shape;96;p15"/>
          <p:cNvSpPr/>
          <p:nvPr/>
        </p:nvSpPr>
        <p:spPr>
          <a:xfrm>
            <a:off x="4350737" y="2679940"/>
            <a:ext cx="251092" cy="251092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3" name="Google Shape;75;p14"/>
          <p:cNvSpPr txBox="1"/>
          <p:nvPr/>
        </p:nvSpPr>
        <p:spPr>
          <a:xfrm>
            <a:off x="5138058" y="3436103"/>
            <a:ext cx="5364476" cy="44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ru-RU" sz="1600" b="1" dirty="0">
                <a:latin typeface="TT Norms Light" panose="02000503020000020003" pitchFamily="50" charset="-52"/>
              </a:rPr>
              <a:t>Коммуникация пользователя и организации</a:t>
            </a:r>
            <a:endParaRPr lang="ru-RU" sz="1467" b="1" dirty="0">
              <a:latin typeface="TT Norms Light" panose="02000503020000020003" pitchFamily="50" charset="-52"/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35269" y="3528509"/>
            <a:ext cx="489021" cy="489021"/>
          </a:xfrm>
          <a:prstGeom prst="ellipse">
            <a:avLst/>
          </a:prstGeom>
          <a:solidFill>
            <a:srgbClr val="132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Google Shape;96;p15"/>
          <p:cNvSpPr/>
          <p:nvPr/>
        </p:nvSpPr>
        <p:spPr>
          <a:xfrm>
            <a:off x="4754233" y="3653809"/>
            <a:ext cx="251092" cy="251092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7" name="Овал 36"/>
          <p:cNvSpPr/>
          <p:nvPr/>
        </p:nvSpPr>
        <p:spPr>
          <a:xfrm>
            <a:off x="5089742" y="4598637"/>
            <a:ext cx="489021" cy="489021"/>
          </a:xfrm>
          <a:prstGeom prst="ellipse">
            <a:avLst/>
          </a:prstGeom>
          <a:solidFill>
            <a:srgbClr val="132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Google Shape;96;p15"/>
          <p:cNvSpPr/>
          <p:nvPr/>
        </p:nvSpPr>
        <p:spPr>
          <a:xfrm>
            <a:off x="5208707" y="4713336"/>
            <a:ext cx="251092" cy="251092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2" name="Шестиугольник 41"/>
          <p:cNvSpPr/>
          <p:nvPr/>
        </p:nvSpPr>
        <p:spPr>
          <a:xfrm rot="2962784">
            <a:off x="-40690" y="4476078"/>
            <a:ext cx="2254443" cy="1943484"/>
          </a:xfrm>
          <a:prstGeom prst="hexagon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3" name="Шестиугольник 42"/>
          <p:cNvSpPr/>
          <p:nvPr/>
        </p:nvSpPr>
        <p:spPr>
          <a:xfrm rot="4188319">
            <a:off x="1320407" y="2589480"/>
            <a:ext cx="1148955" cy="990477"/>
          </a:xfrm>
          <a:prstGeom prst="hexagon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Шестиугольник 43"/>
          <p:cNvSpPr/>
          <p:nvPr/>
        </p:nvSpPr>
        <p:spPr>
          <a:xfrm rot="9771268">
            <a:off x="3424918" y="4978447"/>
            <a:ext cx="566052" cy="487976"/>
          </a:xfrm>
          <a:prstGeom prst="hexagon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6" name="Овал 45"/>
          <p:cNvSpPr/>
          <p:nvPr/>
        </p:nvSpPr>
        <p:spPr>
          <a:xfrm>
            <a:off x="5618861" y="5681004"/>
            <a:ext cx="489021" cy="489021"/>
          </a:xfrm>
          <a:prstGeom prst="ellipse">
            <a:avLst/>
          </a:prstGeom>
          <a:solidFill>
            <a:srgbClr val="1323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7" name="Google Shape;96;p15"/>
          <p:cNvSpPr/>
          <p:nvPr/>
        </p:nvSpPr>
        <p:spPr>
          <a:xfrm>
            <a:off x="5737825" y="5795703"/>
            <a:ext cx="251092" cy="251092"/>
          </a:xfrm>
          <a:prstGeom prst="sun">
            <a:avLst>
              <a:gd name="adj" fmla="val 25000"/>
            </a:avLst>
          </a:prstGeom>
          <a:noFill/>
          <a:ln w="28575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40" name="Прямоугольник 39"/>
          <p:cNvSpPr/>
          <p:nvPr/>
        </p:nvSpPr>
        <p:spPr>
          <a:xfrm>
            <a:off x="2743200" y="240917"/>
            <a:ext cx="82731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T Norms Light"/>
              </a:rPr>
              <a:t>Мобильное приложение</a:t>
            </a:r>
            <a:r>
              <a:rPr lang="en-US" sz="2800" dirty="0"/>
              <a:t> </a:t>
            </a:r>
            <a:r>
              <a:rPr lang="ru-RU" sz="2800" dirty="0">
                <a:latin typeface="TT Norms Light"/>
              </a:rPr>
              <a:t>МФП </a:t>
            </a:r>
            <a:r>
              <a:rPr lang="ru-RU" sz="2800" dirty="0" smtClean="0">
                <a:latin typeface="TT Norms Light"/>
              </a:rPr>
              <a:t>«</a:t>
            </a:r>
            <a:r>
              <a:rPr lang="ru-RU" sz="2800" dirty="0">
                <a:latin typeface="TT Norms Light"/>
              </a:rPr>
              <a:t>Мой профсоюз»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41485" y="970001"/>
            <a:ext cx="7750629" cy="565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T Norms Light"/>
              </a:rPr>
              <a:t>Цель проекта: Показать, что дает тебе профсоюз?</a:t>
            </a:r>
          </a:p>
          <a:p>
            <a:pPr algn="just"/>
            <a:r>
              <a:rPr lang="ru-RU" dirty="0">
                <a:latin typeface="TT Norms Light"/>
              </a:rPr>
              <a:t>Мотивировать работников организаций вступать в профсоюзы</a:t>
            </a:r>
          </a:p>
          <a:p>
            <a:endParaRPr lang="ru-RU" dirty="0">
              <a:latin typeface="TT Norms Regular" panose="02000503030000020003" pitchFamily="2" charset="-5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6812" y="1973944"/>
            <a:ext cx="6440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T Norms Light"/>
              </a:rPr>
              <a:t>Ключевые задачи мобильного приложения: </a:t>
            </a:r>
            <a:endParaRPr lang="ru-RU" dirty="0">
              <a:latin typeface="TT Norms Light"/>
            </a:endParaRPr>
          </a:p>
          <a:p>
            <a:endParaRPr lang="ru-RU" dirty="0">
              <a:latin typeface="TT Norms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81214" y="2821689"/>
            <a:ext cx="7310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TT Norms Light" panose="02000503020000020003" pitchFamily="50" charset="-52"/>
              </a:rPr>
              <a:t>Оперативное информирование о новостях профсоюзов, о семинарах и мероприятиях МФП, акциях, подарках, бонусах партнёров лояльности</a:t>
            </a:r>
          </a:p>
          <a:p>
            <a:endParaRPr lang="ru-RU" sz="1600" dirty="0">
              <a:latin typeface="TT Norms Light" panose="02000503020000020003" pitchFamily="50" charset="-5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284710" y="3825525"/>
            <a:ext cx="6907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T Norms Light" panose="02000503020000020003" pitchFamily="50" charset="-52"/>
              </a:rPr>
              <a:t>Обратная связь и возможность оставить отзыв, предложение, участие в соцопросах и голосованиях</a:t>
            </a:r>
          </a:p>
        </p:txBody>
      </p:sp>
      <p:sp>
        <p:nvSpPr>
          <p:cNvPr id="48" name="Google Shape;75;p14"/>
          <p:cNvSpPr txBox="1"/>
          <p:nvPr/>
        </p:nvSpPr>
        <p:spPr>
          <a:xfrm>
            <a:off x="5588000" y="4412343"/>
            <a:ext cx="6807200" cy="482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ru-RU" sz="1600" b="1" dirty="0">
                <a:latin typeface="TT Norms Light" panose="02000503020000020003" pitchFamily="50" charset="-52"/>
              </a:rPr>
              <a:t>Инструмент для использования программы лояльности</a:t>
            </a:r>
            <a:endParaRPr lang="ru-RU" sz="1467" b="1" dirty="0">
              <a:latin typeface="TT Norms Light" panose="02000503020000020003" pitchFamily="50" charset="-5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723854" y="4835914"/>
            <a:ext cx="64681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T Norms Light" panose="02000503020000020003" pitchFamily="50" charset="-52"/>
              </a:rPr>
              <a:t>Обратная связь и возможность оставить отзыв, предложение, участие в соцопросах и голосованиях   </a:t>
            </a:r>
          </a:p>
        </p:txBody>
      </p:sp>
      <p:sp>
        <p:nvSpPr>
          <p:cNvPr id="50" name="Google Shape;75;p14"/>
          <p:cNvSpPr txBox="1"/>
          <p:nvPr/>
        </p:nvSpPr>
        <p:spPr>
          <a:xfrm>
            <a:off x="6107881" y="5496210"/>
            <a:ext cx="5684368" cy="44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/>
            <a:r>
              <a:rPr lang="ru-RU" sz="1600" b="1" dirty="0">
                <a:latin typeface="TT Norms Light" panose="02000503020000020003" pitchFamily="50" charset="-52"/>
              </a:rPr>
              <a:t>Удобный поиск информации</a:t>
            </a:r>
            <a:endParaRPr lang="ru-RU" sz="1467" b="1" dirty="0">
              <a:latin typeface="TT Norms Light" panose="02000503020000020003" pitchFamily="50" charset="-5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34008" y="5885632"/>
            <a:ext cx="5780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Norms "/>
              </a:rPr>
              <a:t>Возможность узнать, а у кого можно получить скидку как по категории, так и по территориальному признаку</a:t>
            </a:r>
          </a:p>
        </p:txBody>
      </p:sp>
    </p:spTree>
    <p:extLst>
      <p:ext uri="{BB962C8B-B14F-4D97-AF65-F5344CB8AC3E}">
        <p14:creationId xmlns:p14="http://schemas.microsoft.com/office/powerpoint/2010/main" xmlns="" val="28345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/>
          <p:nvPr/>
        </p:nvSpPr>
        <p:spPr>
          <a:xfrm>
            <a:off x="5381200" y="1256639"/>
            <a:ext cx="1429600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" name="Прямоугольник 12"/>
          <p:cNvSpPr/>
          <p:nvPr/>
        </p:nvSpPr>
        <p:spPr>
          <a:xfrm>
            <a:off x="3487897" y="284819"/>
            <a:ext cx="4886273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dirty="0">
                <a:latin typeface="TT Norms Light"/>
                <a:cs typeface="Times New Roman" pitchFamily="18" charset="0"/>
              </a:rPr>
              <a:t>Мобильное приложение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>
                <a:latin typeface="TT Norms Light"/>
                <a:cs typeface="Times New Roman" pitchFamily="18" charset="0"/>
              </a:rPr>
              <a:t>МФП </a:t>
            </a:r>
          </a:p>
          <a:p>
            <a:pPr algn="ctr"/>
            <a:r>
              <a:rPr lang="ru-RU" sz="2600" dirty="0">
                <a:latin typeface="TT Norms Light"/>
                <a:cs typeface="Times New Roman" pitchFamily="18" charset="0"/>
              </a:rPr>
              <a:t>«Мой профсоюз»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526971" y="1378857"/>
            <a:ext cx="4717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для незарегистрированных пользователей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  <a:latin typeface="TT Norms Light" panose="02000503020000020003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273509" cy="6858000"/>
          </a:xfrm>
          <a:prstGeom prst="rect">
            <a:avLst/>
          </a:prstGeom>
        </p:spPr>
      </p:pic>
      <p:sp>
        <p:nvSpPr>
          <p:cNvPr id="16" name="Google Shape;75;p14"/>
          <p:cNvSpPr txBox="1"/>
          <p:nvPr/>
        </p:nvSpPr>
        <p:spPr>
          <a:xfrm>
            <a:off x="3035340" y="1915728"/>
            <a:ext cx="3975060" cy="400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en-B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Regular" panose="02000503030000020003" pitchFamily="2" charset="-52"/>
              </a:rPr>
              <a:t>                      </a:t>
            </a:r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/>
              </a:rPr>
              <a:t>О МФП </a:t>
            </a:r>
          </a:p>
        </p:txBody>
      </p:sp>
      <p:sp>
        <p:nvSpPr>
          <p:cNvPr id="17" name="Google Shape;75;p14"/>
          <p:cNvSpPr txBox="1"/>
          <p:nvPr/>
        </p:nvSpPr>
        <p:spPr>
          <a:xfrm>
            <a:off x="4905828" y="3140242"/>
            <a:ext cx="2278743" cy="44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/>
              </a:rPr>
              <a:t>НОВОСТИ</a:t>
            </a:r>
            <a:r>
              <a:rPr lang="ru-RU" sz="1600" b="1" dirty="0" smtClean="0">
                <a:latin typeface="TT Norms Light"/>
              </a:rPr>
              <a:t> </a:t>
            </a:r>
            <a:endParaRPr lang="ru-RU" sz="1467" b="1" dirty="0">
              <a:latin typeface="TT Norms Ligh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28116" y="2422310"/>
            <a:ext cx="40866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Кто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мы и чем занимаемся? </a:t>
            </a:r>
            <a:endParaRPr lang="ru-RU" sz="1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Norms Light" panose="02000503020000020003" pitchFamily="50" charset="-52"/>
            </a:endParaRPr>
          </a:p>
          <a:p>
            <a:pPr marL="285750" indent="-285750"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Какие </a:t>
            </a: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идеи и ценности пропагандируем?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63076" y="3634985"/>
            <a:ext cx="52281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Чем живут профсоюзы каждый день</a:t>
            </a:r>
          </a:p>
        </p:txBody>
      </p:sp>
      <p:sp>
        <p:nvSpPr>
          <p:cNvPr id="20" name="Google Shape;75;p14"/>
          <p:cNvSpPr txBox="1"/>
          <p:nvPr/>
        </p:nvSpPr>
        <p:spPr>
          <a:xfrm>
            <a:off x="5283200" y="3964619"/>
            <a:ext cx="1828800" cy="44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/>
              </a:rPr>
              <a:t>АНОНСЫ</a:t>
            </a:r>
            <a:endParaRPr lang="ru-RU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Norms Light"/>
            </a:endParaRPr>
          </a:p>
        </p:txBody>
      </p:sp>
      <p:sp>
        <p:nvSpPr>
          <p:cNvPr id="22" name="Google Shape;75;p14"/>
          <p:cNvSpPr txBox="1"/>
          <p:nvPr/>
        </p:nvSpPr>
        <p:spPr>
          <a:xfrm>
            <a:off x="3379949" y="4419999"/>
            <a:ext cx="5228163" cy="448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/>
              </a:rPr>
              <a:t>          ПРОГРАММА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/>
              </a:rPr>
              <a:t>ЛОЯЛЬНОСТИ </a:t>
            </a:r>
            <a:endParaRPr lang="ru-RU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Norms Ligh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79949" y="4808751"/>
            <a:ext cx="5334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</a:rPr>
              <a:t>Особые привилегии для члена профсоюза</a:t>
            </a:r>
          </a:p>
        </p:txBody>
      </p:sp>
      <p:sp>
        <p:nvSpPr>
          <p:cNvPr id="24" name="Google Shape;75;p14"/>
          <p:cNvSpPr txBox="1"/>
          <p:nvPr/>
        </p:nvSpPr>
        <p:spPr>
          <a:xfrm>
            <a:off x="4876801" y="5240423"/>
            <a:ext cx="2977684" cy="4480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0"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/>
              </a:rPr>
              <a:t>КОНТАКТЫ</a:t>
            </a:r>
            <a:endParaRPr lang="ru-RU" sz="1467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Norms Light"/>
            </a:endParaRP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5CF6FB9-280A-4B49-8AE5-E6F7BC4A41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21198" y="0"/>
            <a:ext cx="38708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7581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81649" y="-255182"/>
            <a:ext cx="3210351" cy="1162414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2885891" cy="68580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6609" y="1727527"/>
            <a:ext cx="2885891" cy="5130473"/>
          </a:xfrm>
          <a:prstGeom prst="rect">
            <a:avLst/>
          </a:prstGeom>
        </p:spPr>
      </p:pic>
      <p:sp>
        <p:nvSpPr>
          <p:cNvPr id="74" name="Google Shape;74;p14"/>
          <p:cNvSpPr/>
          <p:nvPr/>
        </p:nvSpPr>
        <p:spPr>
          <a:xfrm>
            <a:off x="3197310" y="1166429"/>
            <a:ext cx="1429600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3" name="Прямоугольник 12"/>
          <p:cNvSpPr/>
          <p:nvPr/>
        </p:nvSpPr>
        <p:spPr>
          <a:xfrm>
            <a:off x="3101516" y="166286"/>
            <a:ext cx="49267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</a:t>
            </a:r>
          </a:p>
          <a:p>
            <a:r>
              <a:rPr lang="ru-RU" sz="2800" dirty="0"/>
              <a:t>«Мой профсоюз»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20676" y="1301741"/>
            <a:ext cx="4469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TT Norms Light" panose="02000503020000020003" pitchFamily="50" charset="-52"/>
              </a:rPr>
              <a:t>для зарегистрированных пользователей</a:t>
            </a:r>
          </a:p>
        </p:txBody>
      </p:sp>
      <p:sp>
        <p:nvSpPr>
          <p:cNvPr id="11" name="Стрелка влево 10"/>
          <p:cNvSpPr/>
          <p:nvPr/>
        </p:nvSpPr>
        <p:spPr>
          <a:xfrm>
            <a:off x="6989882" y="3043274"/>
            <a:ext cx="2085473" cy="46522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1577" y="2161201"/>
            <a:ext cx="2948638" cy="52420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120676" y="1298046"/>
            <a:ext cx="46151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Целевая аудитория мобильного приложения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0676" y="1871815"/>
            <a:ext cx="6262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Члены профсоюзных организаций г. Москвы в возрасте ~ 25 – 50 лет. члены молодежных Советом МФП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3111413" y="2629553"/>
            <a:ext cx="57752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Потенциальные члены профсоюза - работники предприятий и организаций г. Москвы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26426" y="3646424"/>
            <a:ext cx="52613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Общая численность: ~ 1 млн.</a:t>
            </a:r>
          </a:p>
        </p:txBody>
      </p:sp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43746679"/>
              </p:ext>
            </p:extLst>
          </p:nvPr>
        </p:nvGraphicFramePr>
        <p:xfrm>
          <a:off x="3589457" y="2023555"/>
          <a:ext cx="6800849" cy="3895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522218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1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 -0.11482 L 0.00065 -1.04862 " pathEditMode="relative" rAng="0" ptsTypes="AA">
                                      <p:cBhvr>
                                        <p:cTn id="11" dur="2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" y="-46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 animBg="1"/>
      <p:bldP spid="11" grpId="1" animBg="1"/>
      <p:bldP spid="12" grpId="0"/>
      <p:bldP spid="14" grpId="0"/>
      <p:bldP spid="14" grpId="1"/>
      <p:bldP spid="15" grpId="0"/>
      <p:bldP spid="15" grpId="1"/>
      <p:bldP spid="21" grpId="0"/>
      <p:bldP spid="21" grpId="1"/>
      <p:bldGraphic spid="2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454943" y="-50801"/>
            <a:ext cx="13565717" cy="739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Google Shape;67;p14"/>
          <p:cNvSpPr/>
          <p:nvPr/>
        </p:nvSpPr>
        <p:spPr>
          <a:xfrm rot="14523711">
            <a:off x="2154360" y="218013"/>
            <a:ext cx="12084493" cy="6858000"/>
          </a:xfrm>
          <a:prstGeom prst="parallelogram">
            <a:avLst>
              <a:gd name="adj" fmla="val 529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54733" tIns="154733" rIns="154733" bIns="154733" anchor="ctr" anchorCtr="0">
            <a:noAutofit/>
          </a:bodyPr>
          <a:lstStyle/>
          <a:p>
            <a:endParaRPr sz="2400"/>
          </a:p>
        </p:txBody>
      </p:sp>
      <p:sp>
        <p:nvSpPr>
          <p:cNvPr id="27" name="Google Shape;67;p14"/>
          <p:cNvSpPr/>
          <p:nvPr/>
        </p:nvSpPr>
        <p:spPr>
          <a:xfrm rot="14523711">
            <a:off x="4583308" y="221608"/>
            <a:ext cx="12084493" cy="6858000"/>
          </a:xfrm>
          <a:prstGeom prst="parallelogram">
            <a:avLst>
              <a:gd name="adj" fmla="val 529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54733" tIns="154733" rIns="154733" bIns="154733" anchor="ctr" anchorCtr="0">
            <a:noAutofit/>
          </a:bodyPr>
          <a:lstStyle/>
          <a:p>
            <a:endParaRPr sz="2400"/>
          </a:p>
        </p:txBody>
      </p:sp>
      <p:sp>
        <p:nvSpPr>
          <p:cNvPr id="29" name="Google Shape;74;p14"/>
          <p:cNvSpPr/>
          <p:nvPr/>
        </p:nvSpPr>
        <p:spPr>
          <a:xfrm>
            <a:off x="3901136" y="1417964"/>
            <a:ext cx="1558163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3" name="Google Shape;70;p14"/>
          <p:cNvSpPr/>
          <p:nvPr/>
        </p:nvSpPr>
        <p:spPr>
          <a:xfrm rot="10800000" flipH="1">
            <a:off x="-1391057" y="1412815"/>
            <a:ext cx="4842400" cy="213200"/>
          </a:xfrm>
          <a:prstGeom prst="rtTriangle">
            <a:avLst/>
          </a:prstGeom>
          <a:solidFill>
            <a:srgbClr val="161E43">
              <a:alpha val="6312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" name="Google Shape;71;p14"/>
          <p:cNvSpPr/>
          <p:nvPr/>
        </p:nvSpPr>
        <p:spPr>
          <a:xfrm flipH="1">
            <a:off x="-2266140" y="559572"/>
            <a:ext cx="5735200" cy="853200"/>
          </a:xfrm>
          <a:prstGeom prst="parallelogram">
            <a:avLst>
              <a:gd name="adj" fmla="val 54102"/>
            </a:avLst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" sz="2400"/>
              <a:t> </a:t>
            </a:r>
            <a:endParaRPr sz="2400"/>
          </a:p>
        </p:txBody>
      </p:sp>
      <p:sp>
        <p:nvSpPr>
          <p:cNvPr id="26" name="Google Shape;69;p14"/>
          <p:cNvSpPr/>
          <p:nvPr/>
        </p:nvSpPr>
        <p:spPr>
          <a:xfrm rot="17973520">
            <a:off x="3068733" y="1335799"/>
            <a:ext cx="354296" cy="306269"/>
          </a:xfrm>
          <a:prstGeom prst="triangle">
            <a:avLst>
              <a:gd name="adj" fmla="val 50000"/>
            </a:avLst>
          </a:prstGeom>
          <a:solidFill>
            <a:srgbClr val="1323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" name="Прямоугольник 14"/>
          <p:cNvSpPr/>
          <p:nvPr/>
        </p:nvSpPr>
        <p:spPr>
          <a:xfrm>
            <a:off x="3696125" y="440250"/>
            <a:ext cx="49267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</a:t>
            </a:r>
          </a:p>
          <a:p>
            <a:pPr algn="ctr"/>
            <a:r>
              <a:rPr lang="ru-RU" sz="2800" dirty="0"/>
              <a:t>«Мой профсоюз»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68516" y="1816354"/>
            <a:ext cx="2809875" cy="17716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25707" y="1776630"/>
            <a:ext cx="3099794" cy="1914890"/>
          </a:xfrm>
          <a:prstGeom prst="rect">
            <a:avLst/>
          </a:prstGeom>
        </p:spPr>
      </p:pic>
      <p:pic>
        <p:nvPicPr>
          <p:cNvPr id="25" name="Google Shape;72;p14"/>
          <p:cNvPicPr preferRelativeResize="0"/>
          <p:nvPr/>
        </p:nvPicPr>
        <p:blipFill>
          <a:blip r:embed="rId6" cstate="print">
            <a:alphaModFix/>
          </a:blip>
          <a:stretch>
            <a:fillRect/>
          </a:stretch>
        </p:blipFill>
        <p:spPr>
          <a:xfrm>
            <a:off x="948426" y="717970"/>
            <a:ext cx="1451471" cy="37826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Нашивка 4"/>
          <p:cNvSpPr/>
          <p:nvPr/>
        </p:nvSpPr>
        <p:spPr>
          <a:xfrm>
            <a:off x="5860311" y="2464873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6213754" y="2464873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5501585" y="2464872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53143" y="4129657"/>
            <a:ext cx="4165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Как  стать участником </a:t>
            </a:r>
            <a:endParaRPr lang="en-US" sz="2400" b="1" dirty="0">
              <a:solidFill>
                <a:schemeClr val="bg1"/>
              </a:solidFill>
              <a:effectLst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программы лояльности </a:t>
            </a:r>
            <a:r>
              <a:rPr lang="ru-RU" sz="2400" b="1" dirty="0" smtClean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МФП</a:t>
            </a: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98271" y="3895649"/>
            <a:ext cx="6096000" cy="1615570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179705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Упрощенная процедура регистрации - для тех, у кого есть пластиковая карта. </a:t>
            </a:r>
            <a:endParaRPr lang="en-US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1950" marR="179705" lvl="0" algn="just">
              <a:lnSpc>
                <a:spcPct val="115000"/>
              </a:lnSpc>
              <a:spcAft>
                <a:spcPts val="1000"/>
              </a:spcAft>
            </a:pP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Пользователь вносит данные и указывает номер карты - Система его распознает и авторизует.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698271" y="5546931"/>
            <a:ext cx="6096000" cy="1133387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179705" lvl="0" indent="-342900" algn="just">
              <a:lnSpc>
                <a:spcPct val="115000"/>
              </a:lnSpc>
              <a:spcAft>
                <a:spcPts val="1000"/>
              </a:spcAft>
              <a:buFont typeface="Wingdings" panose="05000000000000000000" pitchFamily="2" charset="2"/>
              <a:buChar char=""/>
            </a:pPr>
            <a:r>
              <a:rPr lang="ru-RU" sz="2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Новый пользователь регистрируется и получает доступ в личный кабинет на 30 дней на период модерации. </a:t>
            </a:r>
          </a:p>
        </p:txBody>
      </p:sp>
    </p:spTree>
    <p:extLst>
      <p:ext uri="{BB962C8B-B14F-4D97-AF65-F5344CB8AC3E}">
        <p14:creationId xmlns:p14="http://schemas.microsoft.com/office/powerpoint/2010/main" xmlns="" val="186095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mfp.firsttop.beget.tech/local/templates/main/assets/img/bg-real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16503975" cy="687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oogle Shape;72;p1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9050434" y="440249"/>
            <a:ext cx="2227401" cy="58047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974190" y="440249"/>
            <a:ext cx="49267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Мобильное приложение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ru-RU" sz="2800" dirty="0">
                <a:solidFill>
                  <a:schemeClr val="bg1"/>
                </a:solidFill>
              </a:rPr>
              <a:t>МФП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«Мой профсоюз»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6089" y="1511439"/>
            <a:ext cx="44694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TT Norms Light" panose="02000503020000020003" pitchFamily="50" charset="-52"/>
              </a:rPr>
              <a:t>для зарегистрированных пользователей</a:t>
            </a:r>
          </a:p>
          <a:p>
            <a:endParaRPr lang="ru-RU" dirty="0">
              <a:solidFill>
                <a:schemeClr val="bg1"/>
              </a:solidFill>
              <a:latin typeface="TT Norms Light" panose="02000503020000020003" pitchFamily="50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42526" y="1986753"/>
            <a:ext cx="8906947" cy="4921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179705"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Варианты проверки и обработки персональных данных: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99908" y="2574257"/>
            <a:ext cx="1942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Централизованно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6377" y="3001406"/>
            <a:ext cx="5035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  <a:effectLst/>
                <a:latin typeface="TT Norms Light" panose="02000503020000020003" pitchFamily="50" charset="-52"/>
                <a:ea typeface="Times New Roman" panose="02020603050405020304" pitchFamily="18" charset="0"/>
              </a:rPr>
              <a:t>Заявка автоматически поступает в профсоюзную организацию, которая подтверждает</a:t>
            </a:r>
            <a:r>
              <a:rPr lang="en-US" sz="1600" dirty="0">
                <a:solidFill>
                  <a:schemeClr val="bg1"/>
                </a:solidFill>
                <a:effectLst/>
                <a:latin typeface="TT Norms Light" panose="02000503020000020003" pitchFamily="50" charset="-52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effectLst/>
                <a:latin typeface="TT Norms Light" panose="02000503020000020003" pitchFamily="50" charset="-52"/>
                <a:ea typeface="Times New Roman" panose="02020603050405020304" pitchFamily="18" charset="0"/>
              </a:rPr>
              <a:t>/</a:t>
            </a:r>
            <a:r>
              <a:rPr lang="en-US" sz="1600" dirty="0">
                <a:solidFill>
                  <a:schemeClr val="bg1"/>
                </a:solidFill>
                <a:effectLst/>
                <a:latin typeface="TT Norms Light" panose="02000503020000020003" pitchFamily="50" charset="-52"/>
                <a:ea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chemeClr val="bg1"/>
                </a:solidFill>
                <a:effectLst/>
                <a:latin typeface="TT Norms Light" panose="02000503020000020003" pitchFamily="50" charset="-52"/>
                <a:ea typeface="Times New Roman" panose="02020603050405020304" pitchFamily="18" charset="0"/>
              </a:rPr>
              <a:t>не подтверждает данные пользователя (-ей). </a:t>
            </a:r>
            <a:endParaRPr lang="ru-RU" sz="1600" dirty="0">
              <a:solidFill>
                <a:schemeClr val="bg1"/>
              </a:solidFill>
              <a:latin typeface="TT Norms Light" panose="02000503020000020003" pitchFamily="50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38095" y="2574257"/>
            <a:ext cx="1756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Индивидуально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554564" y="3001406"/>
            <a:ext cx="50358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</a:rPr>
              <a:t>Проверку осуществляет Аппарат МФП через связь с членской организацией. 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8175" y="4648164"/>
            <a:ext cx="1396024" cy="1396024"/>
          </a:xfrm>
          <a:prstGeom prst="rect">
            <a:avLst/>
          </a:prstGeom>
        </p:spPr>
      </p:pic>
      <p:sp>
        <p:nvSpPr>
          <p:cNvPr id="21" name="Нашивка 20"/>
          <p:cNvSpPr/>
          <p:nvPr/>
        </p:nvSpPr>
        <p:spPr>
          <a:xfrm>
            <a:off x="3010736" y="5066826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3364179" y="5066826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Нашивка 22"/>
          <p:cNvSpPr/>
          <p:nvPr/>
        </p:nvSpPr>
        <p:spPr>
          <a:xfrm>
            <a:off x="2652010" y="5066825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48581" y="4108644"/>
            <a:ext cx="5150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Учебно-исследовательский центр МФП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0815" y="4629277"/>
            <a:ext cx="1414911" cy="1414911"/>
          </a:xfrm>
          <a:prstGeom prst="rect">
            <a:avLst/>
          </a:prstGeom>
        </p:spPr>
      </p:pic>
      <p:sp>
        <p:nvSpPr>
          <p:cNvPr id="25" name="Google Shape;74;p14"/>
          <p:cNvSpPr/>
          <p:nvPr/>
        </p:nvSpPr>
        <p:spPr>
          <a:xfrm>
            <a:off x="1094138" y="1428596"/>
            <a:ext cx="1558163" cy="41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24" name="TextBox 23"/>
          <p:cNvSpPr txBox="1"/>
          <p:nvPr/>
        </p:nvSpPr>
        <p:spPr>
          <a:xfrm>
            <a:off x="6827219" y="3832623"/>
            <a:ext cx="408759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Если пользователь вышел из профсоюзной </a:t>
            </a:r>
          </a:p>
          <a:p>
            <a:r>
              <a:rPr lang="ru-RU" sz="1600" b="1" dirty="0">
                <a:solidFill>
                  <a:schemeClr val="bg1"/>
                </a:solidFill>
              </a:rPr>
              <a:t>организации?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27219" y="4384314"/>
            <a:ext cx="45109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ru-RU" sz="1600" dirty="0">
                <a:solidFill>
                  <a:schemeClr val="bg1"/>
                </a:solidFill>
              </a:rPr>
              <a:t>Его личный доступ к мобильному приложению и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цифровая карта блокируется по той же схеме – 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</a:rPr>
              <a:t>централизованно и индивидуально.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27219" y="5467369"/>
            <a:ext cx="35022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</a:rPr>
              <a:t>Если пользователь потерял телефон?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827219" y="5802799"/>
            <a:ext cx="3649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Связывается с куратором программы и </a:t>
            </a:r>
          </a:p>
          <a:p>
            <a:r>
              <a:rPr lang="ru-RU" sz="1600" dirty="0">
                <a:solidFill>
                  <a:schemeClr val="bg1"/>
                </a:solidFill>
              </a:rPr>
              <a:t>сообщает об утере</a:t>
            </a:r>
          </a:p>
        </p:txBody>
      </p:sp>
    </p:spTree>
    <p:extLst>
      <p:ext uri="{BB962C8B-B14F-4D97-AF65-F5344CB8AC3E}">
        <p14:creationId xmlns:p14="http://schemas.microsoft.com/office/powerpoint/2010/main" xmlns="" val="86363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7" grpId="0"/>
      <p:bldP spid="21" grpId="0" animBg="1"/>
      <p:bldP spid="22" grpId="0" animBg="1"/>
      <p:bldP spid="23" grpId="0" animBg="1"/>
      <p:bldP spid="18" grpId="0"/>
      <p:bldP spid="24" grpId="0"/>
      <p:bldP spid="26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46137" y="1502010"/>
            <a:ext cx="4061874" cy="2282265"/>
          </a:xfrm>
          <a:prstGeom prst="rect">
            <a:avLst/>
          </a:prstGeom>
        </p:spPr>
      </p:pic>
      <p:sp>
        <p:nvSpPr>
          <p:cNvPr id="16" name="Google Shape;74;p14"/>
          <p:cNvSpPr/>
          <p:nvPr/>
        </p:nvSpPr>
        <p:spPr>
          <a:xfrm>
            <a:off x="871167" y="1595288"/>
            <a:ext cx="1706952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5304" y="508443"/>
            <a:ext cx="2068370" cy="54573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57079" y="508443"/>
            <a:ext cx="49267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</a:t>
            </a:r>
            <a:r>
              <a:rPr lang="en-US" sz="2800" dirty="0"/>
              <a:t> </a:t>
            </a:r>
            <a:endParaRPr lang="ru-RU" sz="2800" dirty="0"/>
          </a:p>
          <a:p>
            <a:pPr algn="ctr"/>
            <a:r>
              <a:rPr lang="ru-RU" sz="2800" dirty="0"/>
              <a:t>«Мой профсоюз»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786187" y="1470632"/>
            <a:ext cx="2501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273D8D"/>
                </a:solidFill>
                <a:effectLst/>
                <a:ea typeface="Times New Roman" panose="02020603050405020304" pitchFamily="18" charset="0"/>
              </a:rPr>
              <a:t>Как это работает?</a:t>
            </a:r>
            <a:endParaRPr lang="ru-RU" sz="2400" dirty="0">
              <a:solidFill>
                <a:srgbClr val="273D8D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44378" y="2643143"/>
            <a:ext cx="676657" cy="21671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2618" y="1976472"/>
            <a:ext cx="2643519" cy="46995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718" y="2113878"/>
            <a:ext cx="2350401" cy="131512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41347" y="3966736"/>
            <a:ext cx="2340869" cy="256946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65265" y="4454957"/>
            <a:ext cx="2488237" cy="208124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2479731" y="2248219"/>
            <a:ext cx="13933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TT Norms Bold" panose="02000803040000020004" pitchFamily="2" charset="-52"/>
              </a:rPr>
              <a:t>-10%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137" y="4577188"/>
            <a:ext cx="161454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>
                <a:solidFill>
                  <a:schemeClr val="accent4">
                    <a:lumMod val="75000"/>
                  </a:schemeClr>
                </a:solidFill>
                <a:latin typeface="TT Norms Bold" panose="02000803040000020004" pitchFamily="2" charset="-52"/>
              </a:rPr>
              <a:t>-20%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6303" y="4407911"/>
            <a:ext cx="232467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dirty="0">
                <a:solidFill>
                  <a:schemeClr val="accent6">
                    <a:lumMod val="75000"/>
                  </a:schemeClr>
                </a:solidFill>
                <a:latin typeface="TT Norms Bold" panose="02000803040000020004" pitchFamily="2" charset="-52"/>
              </a:rPr>
              <a:t>-30%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91043" y="960809"/>
            <a:ext cx="21611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>
                <a:solidFill>
                  <a:schemeClr val="accent2">
                    <a:lumMod val="75000"/>
                  </a:schemeClr>
                </a:solidFill>
                <a:latin typeface="TT Norms Bold" panose="02000803040000020004" pitchFamily="2" charset="-52"/>
              </a:rPr>
              <a:t>-60%</a:t>
            </a:r>
          </a:p>
        </p:txBody>
      </p:sp>
    </p:spTree>
    <p:extLst>
      <p:ext uri="{BB962C8B-B14F-4D97-AF65-F5344CB8AC3E}">
        <p14:creationId xmlns:p14="http://schemas.microsoft.com/office/powerpoint/2010/main" xmlns="" val="336116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  <p:bldP spid="2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10254" y="2536331"/>
            <a:ext cx="3701284" cy="658006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71167" y="2201826"/>
            <a:ext cx="4572000" cy="7345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ручной ввод 12"/>
          <p:cNvSpPr/>
          <p:nvPr/>
        </p:nvSpPr>
        <p:spPr>
          <a:xfrm rot="16200000">
            <a:off x="6100872" y="-35560"/>
            <a:ext cx="6858000" cy="6929120"/>
          </a:xfrm>
          <a:prstGeom prst="flowChartManualInput">
            <a:avLst/>
          </a:prstGeom>
          <a:solidFill>
            <a:schemeClr val="accent4">
              <a:lumMod val="60000"/>
              <a:lumOff val="40000"/>
              <a:alpha val="1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5" name="Google Shape;74;p14"/>
          <p:cNvSpPr/>
          <p:nvPr/>
        </p:nvSpPr>
        <p:spPr>
          <a:xfrm>
            <a:off x="871167" y="1595288"/>
            <a:ext cx="1706952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5304" y="508443"/>
            <a:ext cx="2068370" cy="545733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57079" y="508443"/>
            <a:ext cx="4926798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</a:t>
            </a:r>
            <a:r>
              <a:rPr lang="en-US" sz="2800" dirty="0"/>
              <a:t> </a:t>
            </a:r>
            <a:endParaRPr lang="ru-RU" sz="2800" dirty="0"/>
          </a:p>
          <a:p>
            <a:r>
              <a:rPr lang="ru-RU" sz="2800" dirty="0"/>
              <a:t>«Мой профсоюз»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68590" y="1740161"/>
            <a:ext cx="52996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rgbClr val="273D8D"/>
                </a:solidFill>
              </a:rPr>
              <a:t>Удобная навигация и систематизация </a:t>
            </a:r>
            <a:endParaRPr lang="ru-RU" sz="2400" dirty="0">
              <a:solidFill>
                <a:srgbClr val="273D8D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392811" y="2223729"/>
            <a:ext cx="30041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effectLst/>
                <a:ea typeface="Times New Roman" panose="02020603050405020304" pitchFamily="18" charset="0"/>
              </a:rPr>
              <a:t>Поиск по </a:t>
            </a:r>
            <a:r>
              <a:rPr lang="ru-RU" dirty="0" err="1">
                <a:effectLst/>
                <a:ea typeface="Times New Roman" panose="02020603050405020304" pitchFamily="18" charset="0"/>
              </a:rPr>
              <a:t>геолокации</a:t>
            </a:r>
            <a:r>
              <a:rPr lang="ru-RU" dirty="0">
                <a:effectLst/>
                <a:ea typeface="Times New Roman" panose="02020603050405020304" pitchFamily="18" charset="0"/>
              </a:rPr>
              <a:t> – </a:t>
            </a:r>
          </a:p>
          <a:p>
            <a:r>
              <a:rPr lang="ru-RU" dirty="0">
                <a:effectLst/>
                <a:ea typeface="Times New Roman" panose="02020603050405020304" pitchFamily="18" charset="0"/>
              </a:rPr>
              <a:t>карта партнеров программы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6932207" y="2201826"/>
            <a:ext cx="4572000" cy="967136"/>
          </a:xfrm>
          <a:prstGeom prst="rect">
            <a:avLst/>
          </a:prstGeom>
          <a:solidFill>
            <a:srgbClr val="FFF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255657" y="2223729"/>
            <a:ext cx="51380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dirty="0"/>
              <a:t>Поиск по тематическим </a:t>
            </a:r>
            <a:r>
              <a:rPr lang="ru-RU" dirty="0" smtClean="0"/>
              <a:t>разделам с </a:t>
            </a:r>
            <a:r>
              <a:rPr lang="ru-RU" dirty="0"/>
              <a:t>возможностью фильтрации по </a:t>
            </a:r>
            <a:r>
              <a:rPr lang="ru-RU" dirty="0" smtClean="0"/>
              <a:t>категориям</a:t>
            </a:r>
            <a:endParaRPr lang="ru-RU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92313" y="3158443"/>
            <a:ext cx="1928326" cy="342813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1102" y="3147059"/>
            <a:ext cx="2523227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739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лок-схема: ручной ввод 21"/>
          <p:cNvSpPr/>
          <p:nvPr/>
        </p:nvSpPr>
        <p:spPr>
          <a:xfrm rot="5400000">
            <a:off x="-1899083" y="-48260"/>
            <a:ext cx="6858000" cy="6929120"/>
          </a:xfrm>
          <a:prstGeom prst="flowChartManualInput">
            <a:avLst/>
          </a:prstGeom>
          <a:solidFill>
            <a:srgbClr val="163167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7240" y="411197"/>
            <a:ext cx="1483360" cy="39138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3592" y="2254102"/>
            <a:ext cx="2410268" cy="428492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57117" y="1226475"/>
            <a:ext cx="4166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Информационный раздел с анонсами и новостями МФП, акциями и услугами партнёров программы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452611" y="12264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>
                <a:effectLst/>
                <a:ea typeface="Times New Roman" panose="02020603050405020304" pitchFamily="18" charset="0"/>
              </a:rPr>
              <a:t>Push</a:t>
            </a:r>
            <a:r>
              <a:rPr lang="ru-RU" dirty="0">
                <a:effectLst/>
                <a:ea typeface="Times New Roman" panose="02020603050405020304" pitchFamily="18" charset="0"/>
              </a:rPr>
              <a:t>-уведомления - система оповещения о важных мероприятиях МФП, информирование об акциях, подарках, появлении нового партнера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6853" y="2254102"/>
            <a:ext cx="2410269" cy="428492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52712" y="2254102"/>
            <a:ext cx="2398307" cy="4263656"/>
          </a:xfrm>
          <a:prstGeom prst="rect">
            <a:avLst/>
          </a:prstGeom>
        </p:spPr>
      </p:pic>
      <p:sp>
        <p:nvSpPr>
          <p:cNvPr id="24" name="Нашивка 23"/>
          <p:cNvSpPr/>
          <p:nvPr/>
        </p:nvSpPr>
        <p:spPr>
          <a:xfrm>
            <a:off x="5087335" y="2254102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Нашивка 25"/>
          <p:cNvSpPr/>
          <p:nvPr/>
        </p:nvSpPr>
        <p:spPr>
          <a:xfrm rot="5400000">
            <a:off x="9316176" y="4027859"/>
            <a:ext cx="471377" cy="55477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Google Shape;74;p14"/>
          <p:cNvSpPr/>
          <p:nvPr/>
        </p:nvSpPr>
        <p:spPr>
          <a:xfrm>
            <a:off x="3480115" y="972205"/>
            <a:ext cx="2525189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" name="Прямоугольник 29"/>
          <p:cNvSpPr/>
          <p:nvPr/>
        </p:nvSpPr>
        <p:spPr>
          <a:xfrm>
            <a:off x="3373593" y="391870"/>
            <a:ext cx="8665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«Мой профсоюз»</a:t>
            </a:r>
          </a:p>
        </p:txBody>
      </p:sp>
    </p:spTree>
    <p:extLst>
      <p:ext uri="{BB962C8B-B14F-4D97-AF65-F5344CB8AC3E}">
        <p14:creationId xmlns:p14="http://schemas.microsoft.com/office/powerpoint/2010/main" xmlns="" val="1220831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867629" y="-136731"/>
            <a:ext cx="13565717" cy="739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Google Shape;67;p14"/>
          <p:cNvSpPr/>
          <p:nvPr/>
        </p:nvSpPr>
        <p:spPr>
          <a:xfrm rot="14523711">
            <a:off x="-3069943" y="452957"/>
            <a:ext cx="11774800" cy="5650539"/>
          </a:xfrm>
          <a:prstGeom prst="parallelogram">
            <a:avLst>
              <a:gd name="adj" fmla="val 529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54733" tIns="154733" rIns="154733" bIns="154733" anchor="ctr" anchorCtr="0">
            <a:noAutofit/>
          </a:bodyPr>
          <a:lstStyle/>
          <a:p>
            <a:endParaRPr sz="2400"/>
          </a:p>
        </p:txBody>
      </p:sp>
      <p:sp>
        <p:nvSpPr>
          <p:cNvPr id="29" name="Блок-схема: ручной ввод 28"/>
          <p:cNvSpPr/>
          <p:nvPr/>
        </p:nvSpPr>
        <p:spPr>
          <a:xfrm>
            <a:off x="-729505" y="-48260"/>
            <a:ext cx="6858000" cy="6929120"/>
          </a:xfrm>
          <a:prstGeom prst="flowChartManualInput">
            <a:avLst/>
          </a:prstGeom>
          <a:solidFill>
            <a:srgbClr val="163167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0" name="Google Shape;67;p14"/>
          <p:cNvSpPr/>
          <p:nvPr/>
        </p:nvSpPr>
        <p:spPr>
          <a:xfrm rot="14523711">
            <a:off x="1082693" y="132092"/>
            <a:ext cx="11774800" cy="6858000"/>
          </a:xfrm>
          <a:prstGeom prst="parallelogram">
            <a:avLst>
              <a:gd name="adj" fmla="val 529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54733" tIns="154733" rIns="154733" bIns="154733" anchor="ctr" anchorCtr="0">
            <a:noAutofit/>
          </a:bodyPr>
          <a:lstStyle/>
          <a:p>
            <a:endParaRPr sz="2400"/>
          </a:p>
        </p:txBody>
      </p:sp>
      <p:pic>
        <p:nvPicPr>
          <p:cNvPr id="14" name="Google Shape;72;p14"/>
          <p:cNvPicPr preferRelativeResize="0"/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9854694" y="470939"/>
            <a:ext cx="2007695" cy="52322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74;p14"/>
          <p:cNvSpPr/>
          <p:nvPr/>
        </p:nvSpPr>
        <p:spPr>
          <a:xfrm>
            <a:off x="885771" y="1083170"/>
            <a:ext cx="2525189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15" name="Прямоугольник 14"/>
          <p:cNvSpPr/>
          <p:nvPr/>
        </p:nvSpPr>
        <p:spPr>
          <a:xfrm>
            <a:off x="779249" y="502835"/>
            <a:ext cx="8665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«Мой профсоюз»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67017" y="1794523"/>
            <a:ext cx="2733731" cy="4859966"/>
          </a:xfrm>
          <a:prstGeom prst="rect">
            <a:avLst/>
          </a:prstGeom>
        </p:spPr>
      </p:pic>
      <p:sp>
        <p:nvSpPr>
          <p:cNvPr id="16" name="Нашивка 15"/>
          <p:cNvSpPr/>
          <p:nvPr/>
        </p:nvSpPr>
        <p:spPr>
          <a:xfrm>
            <a:off x="1735481" y="3757089"/>
            <a:ext cx="471377" cy="554773"/>
          </a:xfrm>
          <a:prstGeom prst="chevron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1694077" y="2827145"/>
            <a:ext cx="471377" cy="554773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25300" y="2919865"/>
            <a:ext cx="9588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Рейтинг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05078" y="3817949"/>
            <a:ext cx="7889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Отзыв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13524" y="1657794"/>
            <a:ext cx="2759387" cy="490557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67221" y="4002615"/>
            <a:ext cx="5602380" cy="27801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65456" y="1064079"/>
            <a:ext cx="1927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ea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братная связь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227882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3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лок-схема: ручной ввод 21"/>
          <p:cNvSpPr/>
          <p:nvPr/>
        </p:nvSpPr>
        <p:spPr>
          <a:xfrm rot="5400000">
            <a:off x="-2760318" y="-48260"/>
            <a:ext cx="6858000" cy="6929120"/>
          </a:xfrm>
          <a:prstGeom prst="flowChartManualInput">
            <a:avLst/>
          </a:prstGeom>
          <a:solidFill>
            <a:srgbClr val="163167">
              <a:alpha val="1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tx1"/>
              </a:solidFill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1049" y="411197"/>
            <a:ext cx="1909793" cy="503893"/>
          </a:xfrm>
          <a:prstGeom prst="rect">
            <a:avLst/>
          </a:prstGeom>
        </p:spPr>
      </p:pic>
      <p:sp>
        <p:nvSpPr>
          <p:cNvPr id="26" name="Нашивка 25"/>
          <p:cNvSpPr/>
          <p:nvPr/>
        </p:nvSpPr>
        <p:spPr>
          <a:xfrm rot="5400000">
            <a:off x="10228269" y="4070390"/>
            <a:ext cx="471377" cy="554773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Google Shape;74;p14"/>
          <p:cNvSpPr/>
          <p:nvPr/>
        </p:nvSpPr>
        <p:spPr>
          <a:xfrm>
            <a:off x="3480115" y="972205"/>
            <a:ext cx="2525189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30" name="Прямоугольник 29"/>
          <p:cNvSpPr/>
          <p:nvPr/>
        </p:nvSpPr>
        <p:spPr>
          <a:xfrm>
            <a:off x="3373593" y="391870"/>
            <a:ext cx="8665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«Мой профсоюз»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8094" y="2679407"/>
            <a:ext cx="2105522" cy="37431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01542" y="2679407"/>
            <a:ext cx="2105522" cy="3743150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3400583" y="1119605"/>
            <a:ext cx="1927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dirty="0">
                <a:ea typeface="Times New Roman" panose="02020603050405020304" pitchFamily="18" charset="0"/>
              </a:rPr>
              <a:t>О</a:t>
            </a:r>
            <a:r>
              <a:rPr lang="ru-RU" sz="2000" dirty="0">
                <a:effectLst/>
                <a:ea typeface="Times New Roman" panose="02020603050405020304" pitchFamily="18" charset="0"/>
              </a:rPr>
              <a:t>братная связь </a:t>
            </a:r>
            <a:endParaRPr lang="ru-RU" sz="20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654167" y="1510964"/>
            <a:ext cx="5235236" cy="12082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just"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Работа с целевой аудиторией. </a:t>
            </a:r>
            <a:r>
              <a:rPr lang="ru-RU" sz="1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проведения соцопросов, голосований. </a:t>
            </a:r>
            <a:r>
              <a:rPr lang="ru-RU" sz="1600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Возможность оставить отзыв о партнере (организации) и о качестве полученной услуги.</a:t>
            </a:r>
            <a:endParaRPr lang="ru-RU" sz="16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870167" y="1378857"/>
            <a:ext cx="4205062" cy="410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179705" algn="just"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Какие типы опросов предполагаются?</a:t>
            </a:r>
            <a:endParaRPr lang="ru-RU" sz="14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597803" y="1892817"/>
            <a:ext cx="233589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rgbClr val="000000"/>
                </a:solidFill>
                <a:effectLst/>
                <a:latin typeface="TT Norms Light" panose="02000503020000020003" pitchFamily="50" charset="-52"/>
                <a:ea typeface="Times New Roman" panose="02020603050405020304" pitchFamily="18" charset="0"/>
              </a:rPr>
              <a:t>Открытые и закрытые </a:t>
            </a:r>
            <a:endParaRPr lang="ru-RU" sz="1600" b="1" dirty="0">
              <a:latin typeface="TT Norms Light" panose="02000503020000020003" pitchFamily="50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93877" y="2679407"/>
            <a:ext cx="2159349" cy="3838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4479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5829" y="5215409"/>
            <a:ext cx="2013625" cy="201362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88774" y="5004730"/>
            <a:ext cx="2013625" cy="2013625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27386" y="5004730"/>
            <a:ext cx="2013625" cy="2013625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7169" y="5004730"/>
            <a:ext cx="2013625" cy="2013625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04250" y="3283781"/>
            <a:ext cx="2013625" cy="2013625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0126" y="3344334"/>
            <a:ext cx="2013625" cy="2013625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9909" y="3344334"/>
            <a:ext cx="2013625" cy="2013625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1514" y="1676401"/>
            <a:ext cx="2013625" cy="2013625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0126" y="1676401"/>
            <a:ext cx="2013625" cy="2013625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9909" y="1676401"/>
            <a:ext cx="2013625" cy="201362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0126" y="12725"/>
            <a:ext cx="2013625" cy="201362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69909" y="8468"/>
            <a:ext cx="2013625" cy="2013625"/>
          </a:xfrm>
          <a:prstGeom prst="rect">
            <a:avLst/>
          </a:prstGeom>
        </p:spPr>
      </p:pic>
      <p:sp>
        <p:nvSpPr>
          <p:cNvPr id="67" name="Google Shape;67;p14"/>
          <p:cNvSpPr/>
          <p:nvPr/>
        </p:nvSpPr>
        <p:spPr>
          <a:xfrm>
            <a:off x="-2092785" y="-56601"/>
            <a:ext cx="11860276" cy="6908800"/>
          </a:xfrm>
          <a:custGeom>
            <a:avLst/>
            <a:gdLst>
              <a:gd name="connsiteX0" fmla="*/ 0 w 8831100"/>
              <a:gd name="connsiteY0" fmla="*/ 5143500 h 5143500"/>
              <a:gd name="connsiteX1" fmla="*/ 2526693 w 8831100"/>
              <a:gd name="connsiteY1" fmla="*/ 0 h 5143500"/>
              <a:gd name="connsiteX2" fmla="*/ 8831100 w 8831100"/>
              <a:gd name="connsiteY2" fmla="*/ 0 h 5143500"/>
              <a:gd name="connsiteX3" fmla="*/ 6304407 w 8831100"/>
              <a:gd name="connsiteY3" fmla="*/ 5143500 h 5143500"/>
              <a:gd name="connsiteX4" fmla="*/ 0 w 8831100"/>
              <a:gd name="connsiteY4" fmla="*/ 5143500 h 5143500"/>
              <a:gd name="connsiteX0" fmla="*/ 0 w 8831100"/>
              <a:gd name="connsiteY0" fmla="*/ 5162550 h 5162550"/>
              <a:gd name="connsiteX1" fmla="*/ 354993 w 8831100"/>
              <a:gd name="connsiteY1" fmla="*/ 0 h 5162550"/>
              <a:gd name="connsiteX2" fmla="*/ 8831100 w 8831100"/>
              <a:gd name="connsiteY2" fmla="*/ 19050 h 5162550"/>
              <a:gd name="connsiteX3" fmla="*/ 6304407 w 8831100"/>
              <a:gd name="connsiteY3" fmla="*/ 5162550 h 5162550"/>
              <a:gd name="connsiteX4" fmla="*/ 0 w 8831100"/>
              <a:gd name="connsiteY4" fmla="*/ 5162550 h 5162550"/>
              <a:gd name="connsiteX0" fmla="*/ 64107 w 8895207"/>
              <a:gd name="connsiteY0" fmla="*/ 5181600 h 5181600"/>
              <a:gd name="connsiteX1" fmla="*/ 0 w 8895207"/>
              <a:gd name="connsiteY1" fmla="*/ 0 h 5181600"/>
              <a:gd name="connsiteX2" fmla="*/ 8895207 w 8895207"/>
              <a:gd name="connsiteY2" fmla="*/ 38100 h 5181600"/>
              <a:gd name="connsiteX3" fmla="*/ 6368514 w 8895207"/>
              <a:gd name="connsiteY3" fmla="*/ 5181600 h 5181600"/>
              <a:gd name="connsiteX4" fmla="*/ 64107 w 8895207"/>
              <a:gd name="connsiteY4" fmla="*/ 5181600 h 518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95207" h="5181600">
                <a:moveTo>
                  <a:pt x="64107" y="5181600"/>
                </a:moveTo>
                <a:lnTo>
                  <a:pt x="0" y="0"/>
                </a:lnTo>
                <a:lnTo>
                  <a:pt x="8895207" y="38100"/>
                </a:lnTo>
                <a:lnTo>
                  <a:pt x="6368514" y="5181600"/>
                </a:lnTo>
                <a:lnTo>
                  <a:pt x="64107" y="518160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154733" tIns="154733" rIns="154733" bIns="154733" anchor="ctr" anchorCtr="0">
            <a:noAutofit/>
          </a:bodyPr>
          <a:lstStyle/>
          <a:p>
            <a:endParaRPr sz="2400" dirty="0"/>
          </a:p>
        </p:txBody>
      </p:sp>
      <p:sp>
        <p:nvSpPr>
          <p:cNvPr id="69" name="Google Shape;69;p14"/>
          <p:cNvSpPr/>
          <p:nvPr/>
        </p:nvSpPr>
        <p:spPr>
          <a:xfrm rot="-3599421">
            <a:off x="8737451" y="1157955"/>
            <a:ext cx="354296" cy="306269"/>
          </a:xfrm>
          <a:prstGeom prst="triangle">
            <a:avLst>
              <a:gd name="adj" fmla="val 50000"/>
            </a:avLst>
          </a:prstGeom>
          <a:solidFill>
            <a:srgbClr val="13235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0" name="Google Shape;70;p14"/>
          <p:cNvSpPr/>
          <p:nvPr/>
        </p:nvSpPr>
        <p:spPr>
          <a:xfrm rot="10800000">
            <a:off x="8826779" y="1233200"/>
            <a:ext cx="4842400" cy="213200"/>
          </a:xfrm>
          <a:prstGeom prst="rtTriangle">
            <a:avLst/>
          </a:prstGeom>
          <a:solidFill>
            <a:srgbClr val="161E43">
              <a:alpha val="63129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71" name="Google Shape;71;p14"/>
          <p:cNvSpPr/>
          <p:nvPr/>
        </p:nvSpPr>
        <p:spPr>
          <a:xfrm>
            <a:off x="8784467" y="385667"/>
            <a:ext cx="5735200" cy="853200"/>
          </a:xfrm>
          <a:prstGeom prst="parallelogram">
            <a:avLst>
              <a:gd name="adj" fmla="val 54102"/>
            </a:avLst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ru" sz="2400"/>
              <a:t> </a:t>
            </a:r>
            <a:endParaRPr sz="2400"/>
          </a:p>
        </p:txBody>
      </p:sp>
      <p:pic>
        <p:nvPicPr>
          <p:cNvPr id="72" name="Google Shape;72;p14"/>
          <p:cNvPicPr preferRelativeResize="0"/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9545886" y="598868"/>
            <a:ext cx="1451471" cy="378264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74;p14"/>
          <p:cNvSpPr/>
          <p:nvPr/>
        </p:nvSpPr>
        <p:spPr>
          <a:xfrm>
            <a:off x="470455" y="1114864"/>
            <a:ext cx="2525189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2" name="Прямоугольник 61"/>
          <p:cNvSpPr/>
          <p:nvPr/>
        </p:nvSpPr>
        <p:spPr>
          <a:xfrm>
            <a:off x="363933" y="534529"/>
            <a:ext cx="8665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Мобильное приложение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МФП «Мой профсоюз»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48530" y="1252531"/>
            <a:ext cx="38963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T Norms Light" panose="02000503020000020003" pitchFamily="50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3868" y="1350846"/>
            <a:ext cx="79038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0"/>
              </a:spcAft>
            </a:pPr>
            <a:r>
              <a:rPr lang="ru-RU" sz="2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T Norms Light" panose="02000503020000020003" pitchFamily="50" charset="-52"/>
                <a:ea typeface="Times New Roman" panose="02020603050405020304" pitchFamily="18" charset="0"/>
              </a:rPr>
              <a:t>Мобильный сервис, открывающий новые возможности для членов профсоюза МФП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24727" y="2212354"/>
            <a:ext cx="69625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Ключевые возможности: 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xmlns="" id="{72894876-A4B0-478E-9D32-537C6F6A15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466511204"/>
              </p:ext>
            </p:extLst>
          </p:nvPr>
        </p:nvGraphicFramePr>
        <p:xfrm>
          <a:off x="88897" y="2720855"/>
          <a:ext cx="7270399" cy="3420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xmlns="" val="71749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9018" y="0"/>
            <a:ext cx="2926354" cy="6858000"/>
          </a:xfrm>
          <a:prstGeom prst="rect">
            <a:avLst/>
          </a:prstGeom>
        </p:spPr>
      </p:pic>
      <p:sp>
        <p:nvSpPr>
          <p:cNvPr id="5" name="Google Shape;74;p14"/>
          <p:cNvSpPr/>
          <p:nvPr/>
        </p:nvSpPr>
        <p:spPr>
          <a:xfrm>
            <a:off x="4447031" y="1805981"/>
            <a:ext cx="2525189" cy="41200"/>
          </a:xfrm>
          <a:prstGeom prst="rect">
            <a:avLst/>
          </a:prstGeom>
          <a:solidFill>
            <a:srgbClr val="273D8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6" name="Прямоугольник 5"/>
          <p:cNvSpPr/>
          <p:nvPr/>
        </p:nvSpPr>
        <p:spPr>
          <a:xfrm>
            <a:off x="4308612" y="725915"/>
            <a:ext cx="626015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Мобильное приложение</a:t>
            </a:r>
            <a:r>
              <a:rPr lang="en-US" sz="2800" dirty="0"/>
              <a:t> </a:t>
            </a:r>
            <a:r>
              <a:rPr lang="ru-RU" sz="2800" dirty="0"/>
              <a:t>МФП </a:t>
            </a:r>
            <a:endParaRPr lang="en-US" sz="2800" dirty="0"/>
          </a:p>
          <a:p>
            <a:pPr algn="ctr"/>
            <a:r>
              <a:rPr lang="ru-RU" sz="2800" dirty="0"/>
              <a:t>«Мой профсоюз»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20540" y="2088823"/>
            <a:ext cx="2920557" cy="2921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108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3060</TotalTime>
  <Words>626</Words>
  <Application>Microsoft Office PowerPoint</Application>
  <PresentationFormat>Произвольный</PresentationFormat>
  <Paragraphs>108</Paragraphs>
  <Slides>15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Andrew</dc:creator>
  <cp:lastModifiedBy>alexey</cp:lastModifiedBy>
  <cp:revision>77</cp:revision>
  <dcterms:created xsi:type="dcterms:W3CDTF">2021-02-24T10:25:00Z</dcterms:created>
  <dcterms:modified xsi:type="dcterms:W3CDTF">2021-03-15T08:51:58Z</dcterms:modified>
</cp:coreProperties>
</file>